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embeddedFontLst>
    <p:embeddedFont>
      <p:font typeface="Proxima Nova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7B7736-99AF-414E-AE37-DDD4B398C939}">
  <a:tblStyle styleId="{0C7B7736-99AF-414E-AE37-DDD4B398C9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ProximaNova-regular.fntdata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roximaNova-boldItalic.fntdata"/><Relationship Id="rId90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e0363a93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e0363a93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0f86cb2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0f86cb2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0f86cb2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0f86cb2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f86cb2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f86cb2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0f86cb2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0f86cb2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11d369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11d369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11d3696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11d3696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11d3696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11d3696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263866e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263866e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11d36964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11d36964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0363a9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0363a9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26aaca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26aaca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5c1bdeb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5c1bdeb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7e3634a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7e3634a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7e3634a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7e3634a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9418cebc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9418cebc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e0363a93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e0363a9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71ec42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071ec42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5c1bde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5c1bde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7e3634a9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7e3634a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9418ceb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9418ceb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0363a93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0363a9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9418ceb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9418ceb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9418ceb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9418ceb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9418ceb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9418ceb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9418ceb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9418ceb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7e3634a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7e3634a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9418ceb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9418ceb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9418ceb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9418ceb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9418ceb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9418ceb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e0363a93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e0363a93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363a9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e0363a9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0363a93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0363a93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f06b198f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f06b198f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f06b198f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f06b198f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56079c8ef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56079c8ef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56079c8ef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56079c8e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9418ceb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9418ceb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57bb13d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57bb13d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57bb13d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57bb13d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57bb13d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57bb13d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57bb13d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57bb13d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57bb13d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57bb13d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e0363a93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e0363a93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57bb13d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57bb13d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57bb13d6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57bb13d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57bb13d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57bb13d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56079c8ef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56079c8ef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57bb13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57bb13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f06b198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f06b198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f06b198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f06b198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f06b198f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ff06b198f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f06b198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f06b198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f06b198f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ff06b198f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e0363a93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e0363a93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f06b198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f06b198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f06b198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f06b198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9418cebc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9418cebc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f06b198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f06b198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f06b198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f06b198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f06b198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f06b198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f06b198f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ff06b198f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f06b198f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f06b198f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55d5602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155d5602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55d56025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55d56025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e0363a93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e0363a93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56079c8e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56079c8e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56079c8e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56079c8e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56079c8e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156079c8e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56079c8e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56079c8e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56079c8e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56079c8e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56079c8e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56079c8e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56079c8e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56079c8e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9418cebc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9418cebc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9418cebc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9418cebc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9418ceb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9418ceb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ac0cc29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ac0cc29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9418cebc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9418cebc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9418cebc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09418cebc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ac0cc29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ac0cc29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Relationship Id="rId4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Tutorial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 the spark theory along with hand on practices of pyspark….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0" y="1760600"/>
            <a:ext cx="1585700" cy="10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206550"/>
            <a:ext cx="8520600" cy="4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RDD  - </a:t>
            </a:r>
            <a:r>
              <a:rPr lang="en" sz="1200">
                <a:solidFill>
                  <a:schemeClr val="lt1"/>
                </a:solidFill>
              </a:rPr>
              <a:t>Spark core is embedded with RDDs ( </a:t>
            </a:r>
            <a:r>
              <a:rPr lang="en" sz="1200">
                <a:solidFill>
                  <a:srgbClr val="FF9900"/>
                </a:solidFill>
              </a:rPr>
              <a:t>Resilient Distributed Datasets</a:t>
            </a:r>
            <a:r>
              <a:rPr lang="en" sz="1200">
                <a:solidFill>
                  <a:schemeClr val="lt1"/>
                </a:solidFill>
              </a:rPr>
              <a:t> ), an immutable fault-tolerant,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distributed collection of objects that can be operated on in parallel.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Resilient - existing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Distributed - distributed on clusters node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           Dataset - data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There are two methods for RDDs :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1. Transformation : </a:t>
            </a:r>
            <a:r>
              <a:rPr lang="en" sz="1200">
                <a:solidFill>
                  <a:srgbClr val="FF9900"/>
                </a:solidFill>
              </a:rPr>
              <a:t>There are operations ( such as map, filter, groupby, join, union etc. ) that are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performed on an RDD that yields a new RDD containing the result.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2. Actions :  </a:t>
            </a:r>
            <a:r>
              <a:rPr lang="en" sz="1200">
                <a:solidFill>
                  <a:srgbClr val="FF9900"/>
                </a:solidFill>
              </a:rPr>
              <a:t>These are operations ( such as reduce first, count, show, display etc. ) that return a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value after running a computation on an RDD.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r>
              <a:rPr lang="en" sz="1200">
                <a:solidFill>
                  <a:srgbClr val="FF9900"/>
                </a:solidFill>
              </a:rPr>
              <a:t> DAG  - </a:t>
            </a:r>
            <a:r>
              <a:rPr lang="en" sz="1200">
                <a:solidFill>
                  <a:schemeClr val="lt1"/>
                </a:solidFill>
              </a:rPr>
              <a:t>DAG is stade for Direct Acyclic Graph and It is useful for create the graph with logical and physical plan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for each and every job/action by the driver program. And these are required when execute the task 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cluster nodes.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dk1"/>
                </a:highlight>
              </a:rPr>
              <a:t>  NOTE :  </a:t>
            </a:r>
            <a:r>
              <a:rPr b="1" lang="en" sz="1200">
                <a:solidFill>
                  <a:srgbClr val="FF9900"/>
                </a:solidFill>
                <a:highlight>
                  <a:schemeClr val="dk1"/>
                </a:highlight>
              </a:rPr>
              <a:t>Further we will cover more about the RDD and DAG ….    </a:t>
            </a:r>
            <a:endParaRPr b="1"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36200"/>
            <a:ext cx="8520600" cy="4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 SQL  -</a:t>
            </a:r>
            <a:r>
              <a:rPr lang="en" sz="215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Spark SQL framework component</a:t>
            </a:r>
            <a:r>
              <a:rPr lang="en" sz="1200">
                <a:solidFill>
                  <a:schemeClr val="lt1"/>
                </a:solidFill>
              </a:rPr>
              <a:t>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is us</a:t>
            </a:r>
            <a:r>
              <a:rPr lang="en" sz="1200">
                <a:solidFill>
                  <a:schemeClr val="lt1"/>
                </a:solidFill>
              </a:rPr>
              <a:t>ed for </a:t>
            </a:r>
            <a:r>
              <a:rPr lang="en" sz="1200">
                <a:solidFill>
                  <a:schemeClr val="lt1"/>
                </a:solidFill>
              </a:rPr>
              <a:t>structured </a:t>
            </a:r>
            <a:r>
              <a:rPr lang="en" sz="1200">
                <a:solidFill>
                  <a:schemeClr val="lt1"/>
                </a:solidFill>
              </a:rPr>
              <a:t>and </a:t>
            </a:r>
            <a:r>
              <a:rPr lang="en" sz="1200">
                <a:solidFill>
                  <a:schemeClr val="lt1"/>
                </a:solidFill>
              </a:rPr>
              <a:t>semi-structured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data processing.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 Streaming  -</a:t>
            </a:r>
            <a:r>
              <a:rPr lang="en" sz="215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Spark Streaming is a lightweight API that allows developers to perform batch processing and real-time streaming of data with ease.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And It provide secure, reliable and fast processing of live data stream.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00" y="420800"/>
            <a:ext cx="4238826" cy="1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725" y="3500825"/>
            <a:ext cx="5507926" cy="13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36200"/>
            <a:ext cx="8520600" cy="4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 MLlib  -</a:t>
            </a:r>
            <a:r>
              <a:rPr lang="en" sz="215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Spark MLlib is a low-level machine learning library that is simple to use, is scalable, and compatible with various programming languages.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MLlib eases the deployment and development of scalable machine learning algorithms.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It contains many </a:t>
            </a:r>
            <a:r>
              <a:rPr lang="en" sz="1200">
                <a:solidFill>
                  <a:schemeClr val="lt1"/>
                </a:solidFill>
              </a:rPr>
              <a:t>machine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learning</a:t>
            </a:r>
            <a:r>
              <a:rPr lang="en" sz="1200">
                <a:solidFill>
                  <a:schemeClr val="lt1"/>
                </a:solidFill>
              </a:rPr>
              <a:t> libraries that have used in </a:t>
            </a:r>
            <a:r>
              <a:rPr lang="en" sz="1200">
                <a:solidFill>
                  <a:schemeClr val="lt1"/>
                </a:solidFill>
              </a:rPr>
              <a:t>various</a:t>
            </a:r>
            <a:r>
              <a:rPr lang="en" sz="1200">
                <a:solidFill>
                  <a:schemeClr val="lt1"/>
                </a:solidFill>
              </a:rPr>
              <a:t> machine learning algorithms.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  Clustering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  Classification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  Collaborative Filtering 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 GraphX  -</a:t>
            </a:r>
            <a:r>
              <a:rPr lang="en" sz="215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GraphX is Spark’s own graph computation engine and data store.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Provides a uniform tool for ETL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Exploratory data analysis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Interactive graph computations.  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Short</a:t>
            </a:r>
            <a:r>
              <a:rPr lang="en" sz="1400">
                <a:solidFill>
                  <a:schemeClr val="lt1"/>
                </a:solidFill>
              </a:rPr>
              <a:t> Spark Architecture :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</a:t>
            </a:r>
            <a:r>
              <a:rPr lang="en" sz="1200">
                <a:solidFill>
                  <a:srgbClr val="FF9900"/>
                </a:solidFill>
              </a:rPr>
              <a:t>Apache spark uses a master-slave architecture that consists of driver that runs on the master nodes</a:t>
            </a:r>
            <a:r>
              <a:rPr lang="en" sz="1200">
                <a:solidFill>
                  <a:schemeClr val="lt1"/>
                </a:solidFill>
              </a:rPr>
              <a:t>, </a:t>
            </a:r>
            <a:r>
              <a:rPr lang="en" sz="1200">
                <a:solidFill>
                  <a:srgbClr val="FF9900"/>
                </a:solidFill>
              </a:rPr>
              <a:t>multiple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executors which run across the worker nodes in the cluster.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75" y="1223875"/>
            <a:ext cx="7668051" cy="36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Key Component (Applications) of Spark Architecture :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Driver  -</a:t>
            </a:r>
            <a:r>
              <a:rPr lang="en" sz="215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Driver is a program on the master node which declare the SparkContext that is the entry point for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connect with cluster and controls the execution of parallel operation on clusters.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It is responsible for -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Run the user program and convert job into tasks by creating the RDDs and DAG Scheduler through SparkContext.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Scheduling tasks on executor through the DAG Scheduler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Coordinating between executors.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Tracking the progress of tasks and handling failure.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Driver program can execute on different mode ;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1.  Cluster Mode       2.  Client Mode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</a:t>
            </a:r>
            <a:r>
              <a:rPr b="1" lang="en" sz="1200">
                <a:solidFill>
                  <a:srgbClr val="FF9900"/>
                </a:solidFill>
                <a:highlight>
                  <a:srgbClr val="000000"/>
                </a:highlight>
              </a:rPr>
              <a:t>NOTE : </a:t>
            </a:r>
            <a:r>
              <a:rPr b="1" lang="en" sz="1200">
                <a:solidFill>
                  <a:schemeClr val="lt1"/>
                </a:solidFill>
                <a:highlight>
                  <a:srgbClr val="000000"/>
                </a:highlight>
              </a:rPr>
              <a:t>Further we will know more details about the driver execution mode…….</a:t>
            </a:r>
            <a:endParaRPr b="1" sz="12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SparkContext   -</a:t>
            </a:r>
            <a:r>
              <a:rPr lang="en" sz="1200">
                <a:solidFill>
                  <a:schemeClr val="lt1"/>
                </a:solidFill>
              </a:rPr>
              <a:t>   SparkContext is the gateway to all spark functionalities like use rdd, transformation, actions..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It is responsible for -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Connecting to the cluster manager/resource manager.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Acquiring resources on the clusters.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Creating RDDs and Performing transformation and action on them.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Cluster Manager   -</a:t>
            </a:r>
            <a:r>
              <a:rPr lang="en" sz="1200">
                <a:solidFill>
                  <a:schemeClr val="lt1"/>
                </a:solidFill>
              </a:rPr>
              <a:t>   Cluster manager is responsible to allocate the resource across the cluster</a:t>
            </a:r>
            <a:r>
              <a:rPr lang="en" sz="1200">
                <a:solidFill>
                  <a:schemeClr val="lt1"/>
                </a:solidFill>
              </a:rPr>
              <a:t>. And spark support </a:t>
            </a:r>
            <a:r>
              <a:rPr lang="en" sz="1200">
                <a:solidFill>
                  <a:schemeClr val="lt1"/>
                </a:solidFill>
              </a:rPr>
              <a:t>various</a:t>
            </a:r>
            <a:r>
              <a:rPr lang="en" sz="1200">
                <a:solidFill>
                  <a:schemeClr val="lt1"/>
                </a:solidFill>
              </a:rPr>
              <a:t> cluster managers.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</a:t>
            </a:r>
            <a:r>
              <a:rPr lang="en" sz="1200">
                <a:solidFill>
                  <a:schemeClr val="lt1"/>
                </a:solidFill>
              </a:rPr>
              <a:t>   </a:t>
            </a:r>
            <a:r>
              <a:rPr lang="en" sz="1200">
                <a:solidFill>
                  <a:srgbClr val="FF9900"/>
                </a:solidFill>
              </a:rPr>
              <a:t>Local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</a:t>
            </a:r>
            <a:r>
              <a:rPr lang="en" sz="1200">
                <a:solidFill>
                  <a:srgbClr val="FF9900"/>
                </a:solidFill>
              </a:rPr>
              <a:t>Standalone</a:t>
            </a:r>
            <a:r>
              <a:rPr lang="en" sz="1200">
                <a:solidFill>
                  <a:srgbClr val="FF9900"/>
                </a:solidFill>
              </a:rPr>
              <a:t> Cluster Manager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</a:t>
            </a:r>
            <a:r>
              <a:rPr lang="en" sz="1200">
                <a:solidFill>
                  <a:schemeClr val="lt1"/>
                </a:solidFill>
              </a:rPr>
              <a:t> -    </a:t>
            </a:r>
            <a:r>
              <a:rPr lang="en" sz="1200">
                <a:solidFill>
                  <a:srgbClr val="FF9900"/>
                </a:solidFill>
              </a:rPr>
              <a:t>Apache Mesos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</a:t>
            </a:r>
            <a:r>
              <a:rPr lang="en" sz="1200">
                <a:solidFill>
                  <a:srgbClr val="FF9900"/>
                </a:solidFill>
              </a:rPr>
              <a:t>Hadoop YARN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</a:t>
            </a:r>
            <a:r>
              <a:rPr lang="en" sz="1200">
                <a:solidFill>
                  <a:schemeClr val="lt1"/>
                </a:solidFill>
              </a:rPr>
              <a:t>-    </a:t>
            </a:r>
            <a:r>
              <a:rPr lang="en" sz="1200">
                <a:solidFill>
                  <a:srgbClr val="FF9900"/>
                </a:solidFill>
              </a:rPr>
              <a:t>Kubernete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</a:t>
            </a:r>
            <a:r>
              <a:rPr lang="en" sz="1200">
                <a:solidFill>
                  <a:srgbClr val="FF9900"/>
                </a:solidFill>
              </a:rPr>
              <a:t> </a:t>
            </a:r>
            <a:r>
              <a:rPr b="1" lang="en" sz="1200">
                <a:solidFill>
                  <a:srgbClr val="FF9900"/>
                </a:solidFill>
                <a:highlight>
                  <a:srgbClr val="000000"/>
                </a:highlight>
              </a:rPr>
              <a:t>NOTE : </a:t>
            </a:r>
            <a:r>
              <a:rPr b="1" lang="en" sz="1200">
                <a:solidFill>
                  <a:schemeClr val="lt1"/>
                </a:solidFill>
                <a:highlight>
                  <a:srgbClr val="000000"/>
                </a:highlight>
              </a:rPr>
              <a:t>Further we will know more details about cluster managers/resource managers execution.….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Worker Node</a:t>
            </a:r>
            <a:r>
              <a:rPr lang="en" sz="1200">
                <a:solidFill>
                  <a:srgbClr val="FF9900"/>
                </a:solidFill>
              </a:rPr>
              <a:t>   -</a:t>
            </a:r>
            <a:r>
              <a:rPr lang="en" sz="1200">
                <a:solidFill>
                  <a:schemeClr val="lt1"/>
                </a:solidFill>
              </a:rPr>
              <a:t>   Executors are work as worker node that are used for run the multiple individual tasks. And each application can contain own executor that ;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Execute code assigned to them by the driver.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-    Report the status of computation and storages to the driver.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-    it can stores the data for RDDs for better performance that will happened by using cache or persist in user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Program. Like </a:t>
            </a:r>
            <a:r>
              <a:rPr lang="en" sz="1200">
                <a:solidFill>
                  <a:srgbClr val="FF9900"/>
                </a:solidFill>
              </a:rPr>
              <a:t> SparkContext.cache( ) </a:t>
            </a:r>
            <a:r>
              <a:rPr lang="en" sz="1200">
                <a:solidFill>
                  <a:schemeClr val="lt1"/>
                </a:solidFill>
              </a:rPr>
              <a:t>or  </a:t>
            </a:r>
            <a:r>
              <a:rPr lang="en" sz="1200">
                <a:solidFill>
                  <a:srgbClr val="FF9900"/>
                </a:solidFill>
              </a:rPr>
              <a:t>SparkContext.persist( )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Tasks   -</a:t>
            </a:r>
            <a:r>
              <a:rPr lang="en" sz="1200">
                <a:solidFill>
                  <a:schemeClr val="lt1"/>
                </a:solidFill>
              </a:rPr>
              <a:t>  Tasks are the smallest unit of work in Spark. They are a part of a job, which is divided into one or more stages. Each stage is further divided into one or more tasks that run on individual executors. Tasks are assigned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to executors based on data locality and resource availability.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More Details About The E</a:t>
            </a:r>
            <a:r>
              <a:rPr lang="en" sz="1400">
                <a:solidFill>
                  <a:schemeClr val="lt1"/>
                </a:solidFill>
              </a:rPr>
              <a:t>xecution</a:t>
            </a:r>
            <a:r>
              <a:rPr lang="en" sz="1400">
                <a:solidFill>
                  <a:schemeClr val="lt1"/>
                </a:solidFill>
              </a:rPr>
              <a:t> of Cluster Managers And Driver :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        </a:t>
            </a:r>
            <a:r>
              <a:rPr lang="en" sz="1200">
                <a:solidFill>
                  <a:srgbClr val="FF9900"/>
                </a:solidFill>
              </a:rPr>
              <a:t>For Execution of Cluster manager  and Driver, We are required to set the configuration in spark which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is used at spark-submit the program. So the configuration will be following -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- - </a:t>
            </a:r>
            <a:r>
              <a:rPr lang="en" sz="1200">
                <a:solidFill>
                  <a:schemeClr val="lt1"/>
                </a:solidFill>
              </a:rPr>
              <a:t>Master : </a:t>
            </a:r>
            <a:r>
              <a:rPr lang="en" sz="1200">
                <a:solidFill>
                  <a:srgbClr val="FF9900"/>
                </a:solidFill>
              </a:rPr>
              <a:t>Like local, standalone cluster, mesos, yark etc. ( </a:t>
            </a:r>
            <a:r>
              <a:rPr lang="en" sz="1200">
                <a:solidFill>
                  <a:schemeClr val="lt1"/>
                </a:solidFill>
              </a:rPr>
              <a:t>Used to set any the cluster manager for run the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                                spark cluster </a:t>
            </a:r>
            <a:r>
              <a:rPr lang="en" sz="1200">
                <a:solidFill>
                  <a:srgbClr val="FF9900"/>
                </a:solidFill>
              </a:rPr>
              <a:t>)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- - </a:t>
            </a:r>
            <a:r>
              <a:rPr lang="en" sz="1200">
                <a:solidFill>
                  <a:schemeClr val="lt1"/>
                </a:solidFill>
              </a:rPr>
              <a:t>Deploy Mode :  </a:t>
            </a:r>
            <a:r>
              <a:rPr lang="en" sz="1200">
                <a:solidFill>
                  <a:srgbClr val="FF9900"/>
                </a:solidFill>
              </a:rPr>
              <a:t>Like Client or Cluster mode ( </a:t>
            </a:r>
            <a:r>
              <a:rPr lang="en" sz="1200">
                <a:solidFill>
                  <a:schemeClr val="lt1"/>
                </a:solidFill>
              </a:rPr>
              <a:t> Used to set mode type to run the driver. </a:t>
            </a:r>
            <a:r>
              <a:rPr lang="en" sz="1200">
                <a:solidFill>
                  <a:srgbClr val="FF9900"/>
                </a:solidFill>
              </a:rPr>
              <a:t>)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Example :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There are various cluster manager which we can set as cluster master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</a:t>
            </a:r>
            <a:r>
              <a:rPr lang="en" sz="1200">
                <a:solidFill>
                  <a:srgbClr val="FF9900"/>
                </a:solidFill>
              </a:rPr>
              <a:t>1.  Local  : </a:t>
            </a:r>
            <a:r>
              <a:rPr lang="en" sz="1200">
                <a:solidFill>
                  <a:schemeClr val="lt1"/>
                </a:solidFill>
              </a:rPr>
              <a:t>Run spark cluster on local machine where no of worker node run as thread ( set this to the number of cores).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ex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- - master : </a:t>
            </a:r>
            <a:r>
              <a:rPr lang="en" sz="1200">
                <a:solidFill>
                  <a:srgbClr val="FF9900"/>
                </a:solidFill>
              </a:rPr>
              <a:t>local</a:t>
            </a:r>
            <a:r>
              <a:rPr lang="en" sz="1200">
                <a:solidFill>
                  <a:schemeClr val="lt1"/>
                </a:solidFill>
              </a:rPr>
              <a:t>   ( run with single worker thread 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- - master :</a:t>
            </a:r>
            <a:r>
              <a:rPr lang="en" sz="1200">
                <a:solidFill>
                  <a:srgbClr val="FF9900"/>
                </a:solidFill>
              </a:rPr>
              <a:t> local[K]   </a:t>
            </a:r>
            <a:r>
              <a:rPr lang="en" sz="1200">
                <a:solidFill>
                  <a:schemeClr val="lt1"/>
                </a:solidFill>
              </a:rPr>
              <a:t> ( run with K worker thread 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- - cluster master :</a:t>
            </a:r>
            <a:r>
              <a:rPr lang="en" sz="1200">
                <a:solidFill>
                  <a:srgbClr val="FF9900"/>
                </a:solidFill>
              </a:rPr>
              <a:t> local[K, F]   </a:t>
            </a:r>
            <a:r>
              <a:rPr lang="en" sz="1200">
                <a:solidFill>
                  <a:schemeClr val="lt1"/>
                </a:solidFill>
              </a:rPr>
              <a:t> ( run with K worker thread and F maxFailures 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- - cluster master :</a:t>
            </a:r>
            <a:r>
              <a:rPr lang="en" sz="1200">
                <a:solidFill>
                  <a:srgbClr val="FF9900"/>
                </a:solidFill>
              </a:rPr>
              <a:t> local[*]   </a:t>
            </a:r>
            <a:r>
              <a:rPr lang="en" sz="1200">
                <a:solidFill>
                  <a:schemeClr val="lt1"/>
                </a:solidFill>
              </a:rPr>
              <a:t> ( run with many worker threads as logical cores)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- - cluster master :</a:t>
            </a:r>
            <a:r>
              <a:rPr lang="en" sz="1200">
                <a:solidFill>
                  <a:srgbClr val="FF9900"/>
                </a:solidFill>
              </a:rPr>
              <a:t> local[*, F]   </a:t>
            </a:r>
            <a:r>
              <a:rPr lang="en" sz="1200">
                <a:solidFill>
                  <a:schemeClr val="lt1"/>
                </a:solidFill>
              </a:rPr>
              <a:t> ( run with many worker threads as logical cores and F maxFailures )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</a:t>
            </a:r>
            <a:r>
              <a:rPr lang="en" sz="1200">
                <a:solidFill>
                  <a:srgbClr val="FF9900"/>
                </a:solidFill>
              </a:rPr>
              <a:t>2.  Standalone Cluster  : </a:t>
            </a:r>
            <a:r>
              <a:rPr lang="en" sz="1200">
                <a:solidFill>
                  <a:schemeClr val="lt1"/>
                </a:solidFill>
              </a:rPr>
              <a:t>Simple cluster manager which is able to connect standalone cluster master node with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          worker node machine ( which will be another machine ). In this cluster default port are 7077.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        </a:t>
            </a:r>
            <a:r>
              <a:rPr lang="en" sz="1200">
                <a:solidFill>
                  <a:srgbClr val="FF9900"/>
                </a:solidFill>
              </a:rPr>
              <a:t> In case of Standalone</a:t>
            </a:r>
            <a:r>
              <a:rPr lang="en" sz="1200">
                <a:solidFill>
                  <a:schemeClr val="lt1"/>
                </a:solidFill>
              </a:rPr>
              <a:t>, Cluster Manager work as cluster master node/driver node/client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  					where driver program ( manage SparkContext ) or</a:t>
            </a:r>
            <a:endParaRPr sz="1200">
              <a:solidFill>
                <a:schemeClr val="lt1"/>
              </a:solidFill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user program ( contains read/write operation, transformation</a:t>
            </a:r>
            <a:endParaRPr sz="1200">
              <a:solidFill>
                <a:schemeClr val="lt1"/>
              </a:solidFill>
            </a:endParaRPr>
          </a:p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and actions. ) are available.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ex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- - master : </a:t>
            </a:r>
            <a:r>
              <a:rPr lang="en" sz="1200">
                <a:solidFill>
                  <a:srgbClr val="FF9900"/>
                </a:solidFill>
              </a:rPr>
              <a:t>spark://HOST:PORT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r>
              <a:rPr lang="en" sz="1200">
                <a:solidFill>
                  <a:srgbClr val="FF9900"/>
                </a:solidFill>
              </a:rPr>
              <a:t>3.  Hadoop YARN  : </a:t>
            </a:r>
            <a:r>
              <a:rPr lang="en" sz="1200">
                <a:solidFill>
                  <a:schemeClr val="lt1"/>
                </a:solidFill>
              </a:rPr>
              <a:t>Simple hadoop cluster manager which is able to connect YARN cluster with client machine.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           </a:t>
            </a:r>
            <a:r>
              <a:rPr lang="en" sz="1200">
                <a:solidFill>
                  <a:srgbClr val="FF9900"/>
                </a:solidFill>
              </a:rPr>
              <a:t>In case of YARN</a:t>
            </a:r>
            <a:r>
              <a:rPr lang="en" sz="1200">
                <a:solidFill>
                  <a:schemeClr val="lt1"/>
                </a:solidFill>
              </a:rPr>
              <a:t>, Cluster Manager work as Resource Manager on hadoop yarn master node</a:t>
            </a:r>
            <a:endParaRPr sz="1200">
              <a:solidFill>
                <a:schemeClr val="lt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This master node connected to client machine ( our itself machine ).</a:t>
            </a:r>
            <a:endParaRPr sz="1200">
              <a:solidFill>
                <a:schemeClr val="lt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Where driver program or user program are available on client.</a:t>
            </a:r>
            <a:endParaRPr sz="1200">
              <a:solidFill>
                <a:schemeClr val="lt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ex 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- - master : </a:t>
            </a:r>
            <a:r>
              <a:rPr lang="en" sz="1200">
                <a:solidFill>
                  <a:srgbClr val="FF9900"/>
                </a:solidFill>
              </a:rPr>
              <a:t>yarn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</a:t>
            </a:r>
            <a:r>
              <a:rPr lang="en" sz="1200">
                <a:solidFill>
                  <a:srgbClr val="FF9900"/>
                </a:solidFill>
              </a:rPr>
              <a:t>4</a:t>
            </a:r>
            <a:r>
              <a:rPr lang="en" sz="1200">
                <a:solidFill>
                  <a:srgbClr val="FF9900"/>
                </a:solidFill>
              </a:rPr>
              <a:t>.  Apache Mesos  : </a:t>
            </a:r>
            <a:r>
              <a:rPr lang="en" sz="1200">
                <a:solidFill>
                  <a:schemeClr val="lt1"/>
                </a:solidFill>
              </a:rPr>
              <a:t>General cluster manager which is able to connect with mesos cluster node with client machine.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	In this cluster, </a:t>
            </a:r>
            <a:r>
              <a:rPr lang="en" sz="1200">
                <a:solidFill>
                  <a:schemeClr val="lt1"/>
                </a:solidFill>
              </a:rPr>
              <a:t>default</a:t>
            </a:r>
            <a:r>
              <a:rPr lang="en" sz="1200">
                <a:solidFill>
                  <a:schemeClr val="lt1"/>
                </a:solidFill>
              </a:rPr>
              <a:t> port are 5050.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			</a:t>
            </a:r>
            <a:r>
              <a:rPr lang="en" sz="1200">
                <a:solidFill>
                  <a:srgbClr val="FF9900"/>
                </a:solidFill>
              </a:rPr>
              <a:t>In case of Mesos</a:t>
            </a:r>
            <a:r>
              <a:rPr lang="en" sz="1200">
                <a:solidFill>
                  <a:schemeClr val="lt1"/>
                </a:solidFill>
              </a:rPr>
              <a:t>, Cluster Manager work as resource manager on hadoop mesos master</a:t>
            </a:r>
            <a:endParaRPr sz="1200">
              <a:solidFill>
                <a:schemeClr val="lt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node with mapreduce and other application. Master node connect to client    </a:t>
            </a:r>
            <a:endParaRPr sz="1200">
              <a:solidFill>
                <a:schemeClr val="lt1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machine where driver program or user program are available.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ex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- - </a:t>
            </a:r>
            <a:r>
              <a:rPr lang="en" sz="1200">
                <a:solidFill>
                  <a:schemeClr val="lt1"/>
                </a:solidFill>
              </a:rPr>
              <a:t>master : </a:t>
            </a:r>
            <a:r>
              <a:rPr lang="en" sz="1200">
                <a:solidFill>
                  <a:srgbClr val="FF9900"/>
                </a:solidFill>
              </a:rPr>
              <a:t>mesos://HOST:PORT</a:t>
            </a:r>
            <a:r>
              <a:rPr lang="en" sz="1200">
                <a:solidFill>
                  <a:schemeClr val="lt1"/>
                </a:solidFill>
              </a:rPr>
              <a:t>   ( run with single worker thread 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5.  Kubernete : </a:t>
            </a:r>
            <a:r>
              <a:rPr lang="en" sz="1200">
                <a:solidFill>
                  <a:schemeClr val="lt1"/>
                </a:solidFill>
              </a:rPr>
              <a:t>Kubernete is also user as cluster manager for setup the master - slave cluster.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ex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</a:t>
            </a:r>
            <a:r>
              <a:rPr i="1" lang="en" sz="1200">
                <a:solidFill>
                  <a:srgbClr val="FF9900"/>
                </a:solidFill>
              </a:rPr>
              <a:t>Please Use This Link For Reference</a:t>
            </a:r>
            <a:r>
              <a:rPr lang="en" sz="1200">
                <a:solidFill>
                  <a:srgbClr val="FF9900"/>
                </a:solidFill>
              </a:rPr>
              <a:t> -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</a:rPr>
              <a:t>REFERENCE LINK :</a:t>
            </a:r>
            <a:r>
              <a:rPr lang="en" sz="1200">
                <a:solidFill>
                  <a:srgbClr val="FF9900"/>
                </a:solidFill>
              </a:rPr>
              <a:t> </a:t>
            </a:r>
            <a:r>
              <a:rPr lang="en" sz="1200">
                <a:solidFill>
                  <a:srgbClr val="FF9900"/>
                </a:solidFill>
              </a:rPr>
              <a:t>https://spark.apache.org/docs/latest/submitting-applications.html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Driver is a program on the master node/client machine which can deploy/execute on different mode.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1.  Client Mode : </a:t>
            </a:r>
            <a:r>
              <a:rPr lang="en" sz="1200">
                <a:solidFill>
                  <a:schemeClr val="lt1"/>
                </a:solidFill>
              </a:rPr>
              <a:t>In all the spark cluster manager cases, Spark Driver remains on the Client machine that submits</a:t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the Spark application in client mode. And all the executors run in the Spark cluster </a:t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worker node. So the downside of this is that there can  latency issues here.</a:t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ex;</a:t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- deploy mode : </a:t>
            </a:r>
            <a:r>
              <a:rPr lang="en" sz="1200">
                <a:solidFill>
                  <a:srgbClr val="FF9900"/>
                </a:solidFill>
              </a:rPr>
              <a:t>client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2.  Cluster Mode : </a:t>
            </a:r>
            <a:r>
              <a:rPr lang="en" sz="1200">
                <a:solidFill>
                  <a:srgbClr val="FF9900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In standalone cluster manager cases, Spark Driver runs on one of the worker nodes within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the Spark cluster and In yarn/mesos cluster manager cases, Spark driver run on the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yarn/mesos application master node where client machine submit the spark application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                 in cluster mode.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		</a:t>
            </a:r>
            <a:r>
              <a:rPr lang="en" sz="1200">
                <a:solidFill>
                  <a:schemeClr val="lt1"/>
                </a:solidFill>
              </a:rPr>
              <a:t>ex;</a:t>
            </a:r>
            <a:endParaRPr sz="1200">
              <a:solidFill>
                <a:schemeClr val="lt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- - deploy mode : </a:t>
            </a:r>
            <a:r>
              <a:rPr lang="en" sz="1200">
                <a:solidFill>
                  <a:srgbClr val="FF9900"/>
                </a:solidFill>
              </a:rPr>
              <a:t>cluster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59750"/>
            <a:ext cx="8520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Course </a:t>
            </a:r>
            <a:r>
              <a:rPr lang="en" sz="2220">
                <a:solidFill>
                  <a:schemeClr val="lt1"/>
                </a:solidFill>
              </a:rPr>
              <a:t>Curriculum : </a:t>
            </a:r>
            <a:endParaRPr sz="419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Overview ( Cause of Coming of Spark )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All About Apache Spark</a:t>
            </a:r>
            <a:br>
              <a:rPr lang="en" sz="1200">
                <a:solidFill>
                  <a:srgbClr val="FF9900"/>
                </a:solidFill>
              </a:rPr>
            </a:br>
            <a:r>
              <a:rPr lang="en" sz="1200">
                <a:solidFill>
                  <a:srgbClr val="FF9900"/>
                </a:solidFill>
              </a:rPr>
              <a:t>   </a:t>
            </a:r>
            <a:r>
              <a:rPr lang="en" sz="1000">
                <a:solidFill>
                  <a:srgbClr val="FF9900"/>
                </a:solidFill>
              </a:rPr>
              <a:t>-   Introduction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Hadoop vs Spark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Spark Featur</a:t>
            </a:r>
            <a:r>
              <a:rPr lang="en" sz="1000">
                <a:solidFill>
                  <a:srgbClr val="FF9900"/>
                </a:solidFill>
              </a:rPr>
              <a:t>es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Full Spark Architecture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</a:t>
            </a:r>
            <a:r>
              <a:rPr lang="en" sz="1000">
                <a:solidFill>
                  <a:srgbClr val="FF9900"/>
                </a:solidFill>
              </a:rPr>
              <a:t> -   Core  Component of Apache Spark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</a:t>
            </a:r>
            <a:r>
              <a:rPr lang="en" sz="1000">
                <a:solidFill>
                  <a:srgbClr val="FF9900"/>
                </a:solidFill>
              </a:rPr>
              <a:t>Short Spark Architecture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Key Component  (Applications ) of Spark Architecture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More Details About The Execution of Cluster Manager And Driver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-   More Details About RDDs and DAG</a:t>
            </a:r>
            <a:endParaRPr sz="10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Running a Spark Application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Apache Spark Installation on Window and Ubuntu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Spark API</a:t>
            </a:r>
            <a:br>
              <a:rPr lang="en" sz="1200">
                <a:solidFill>
                  <a:srgbClr val="FF9900"/>
                </a:solidFill>
              </a:rPr>
            </a:br>
            <a:r>
              <a:rPr lang="en" sz="1200">
                <a:solidFill>
                  <a:srgbClr val="FF9900"/>
                </a:solidFill>
              </a:rPr>
              <a:t>    </a:t>
            </a:r>
            <a:r>
              <a:rPr lang="en" sz="1000">
                <a:solidFill>
                  <a:srgbClr val="FF9900"/>
                </a:solidFill>
              </a:rPr>
              <a:t>-   </a:t>
            </a:r>
            <a:r>
              <a:rPr lang="en" sz="1000">
                <a:solidFill>
                  <a:srgbClr val="FF9900"/>
                </a:solidFill>
              </a:rPr>
              <a:t>Spark SQL/Dataframe And Demo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 -   Spark SQL/Dataframe And Demo : Using Pyspark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 -   Spark Streaming And Demo</a:t>
            </a:r>
            <a:br>
              <a:rPr lang="en" sz="1000">
                <a:solidFill>
                  <a:srgbClr val="FF9900"/>
                </a:solidFill>
              </a:rPr>
            </a:br>
            <a:r>
              <a:rPr lang="en" sz="1000">
                <a:solidFill>
                  <a:srgbClr val="FF9900"/>
                </a:solidFill>
              </a:rPr>
              <a:t>     -   Spark MLlib And Demo</a:t>
            </a:r>
            <a:endParaRPr sz="10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-"/>
            </a:pPr>
            <a:r>
              <a:rPr lang="en" sz="1200">
                <a:solidFill>
                  <a:srgbClr val="FF9900"/>
                </a:solidFill>
              </a:rPr>
              <a:t>Spark Interview Questions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87050"/>
            <a:ext cx="8520600" cy="4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More Details About RDDs And DAG </a:t>
            </a:r>
            <a:r>
              <a:rPr lang="en" sz="1400">
                <a:solidFill>
                  <a:schemeClr val="lt1"/>
                </a:solidFill>
              </a:rPr>
              <a:t>: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RDD  - </a:t>
            </a:r>
            <a:r>
              <a:rPr lang="en" sz="1200">
                <a:solidFill>
                  <a:schemeClr val="lt1"/>
                </a:solidFill>
              </a:rPr>
              <a:t>Spark core is embedded with RDDs ( </a:t>
            </a:r>
            <a:r>
              <a:rPr lang="en" sz="1200">
                <a:solidFill>
                  <a:srgbClr val="FF9900"/>
                </a:solidFill>
              </a:rPr>
              <a:t>Resilient Distributed Datasets</a:t>
            </a:r>
            <a:r>
              <a:rPr lang="en" sz="1200">
                <a:solidFill>
                  <a:schemeClr val="lt1"/>
                </a:solidFill>
              </a:rPr>
              <a:t> ), an immutable fault-tolerant, distributed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collection of objects that can be operated on in parallel.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</a:t>
            </a:r>
            <a:r>
              <a:rPr lang="en" sz="1200">
                <a:solidFill>
                  <a:schemeClr val="lt1"/>
                </a:solidFill>
              </a:rPr>
              <a:t>There are two type of apache spark RDD operations ;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</a:t>
            </a:r>
            <a:r>
              <a:rPr lang="en" sz="1200">
                <a:solidFill>
                  <a:srgbClr val="FF9900"/>
                </a:solidFill>
              </a:rPr>
              <a:t>1.  Transformation  : </a:t>
            </a:r>
            <a:r>
              <a:rPr lang="en" sz="1200">
                <a:solidFill>
                  <a:schemeClr val="lt1"/>
                </a:solidFill>
              </a:rPr>
              <a:t>A Transformation is a function that create a new RDD from the existing RDD means It takes</a:t>
            </a:r>
            <a:endParaRPr sz="1200">
              <a:solidFill>
                <a:schemeClr val="lt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RDD as input and produces one or more RDD as output. Each time it creates new RDD when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we apply any transformation. Thus, the so input RDDs, cannot be changed since RDD are immutable in nature.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And </a:t>
            </a:r>
            <a:r>
              <a:rPr lang="en" sz="1200">
                <a:solidFill>
                  <a:schemeClr val="lt1"/>
                </a:solidFill>
              </a:rPr>
              <a:t>these Transformation will apply ( on executor ) to generate RDD as the actual dataset for use, when action is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perform on executors in worker node. It’s divided into two type ;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-  Narrow Dependency Transformation  :  </a:t>
            </a:r>
            <a:r>
              <a:rPr lang="en" sz="1200">
                <a:solidFill>
                  <a:schemeClr val="lt1"/>
                </a:solidFill>
              </a:rPr>
              <a:t>Transformation that doesn’t require any data movement between</a:t>
            </a:r>
            <a:endParaRPr sz="12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partitions on different executors. </a:t>
            </a:r>
            <a:r>
              <a:rPr lang="en" sz="1200">
                <a:solidFill>
                  <a:srgbClr val="FF9900"/>
                </a:solidFill>
              </a:rPr>
              <a:t>like  - filter, map, select, union etc operations..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Ex. -  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test_df = flight_data</a:t>
            </a:r>
            <a:r>
              <a:rPr lang="en" sz="1000">
                <a:solidFill>
                  <a:srgbClr val="569CD6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.filter(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DEST_COUNTRY_NAME</a:t>
            </a:r>
            <a:r>
              <a:rPr lang="en" sz="1000">
                <a:solidFill>
                  <a:srgbClr val="778899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'United States'"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     	</a:t>
            </a:r>
            <a:r>
              <a:rPr lang="en" sz="1200">
                <a:solidFill>
                  <a:srgbClr val="FF9900"/>
                </a:solidFill>
              </a:rPr>
              <a:t>-  Wide Dependency Transformation  :  </a:t>
            </a:r>
            <a:r>
              <a:rPr lang="en" sz="1200">
                <a:solidFill>
                  <a:schemeClr val="lt1"/>
                </a:solidFill>
              </a:rPr>
              <a:t>Transformation that does require data movement between partitions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    on different executors. </a:t>
            </a:r>
            <a:r>
              <a:rPr lang="en" sz="1200">
                <a:solidFill>
                  <a:srgbClr val="FF9900"/>
                </a:solidFill>
              </a:rPr>
              <a:t>like - groupBy,  joins etc operations..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		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rgbClr val="FF9900"/>
                </a:solidFill>
              </a:rPr>
              <a:t>Ex. -  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total_flight = test_df.groupBy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"DEST_COUNTRY_NAME"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.agg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569CD6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"count"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00">
              <a:solidFill>
                <a:srgbClr val="DCDCDC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2.  Action  :  </a:t>
            </a:r>
            <a:r>
              <a:rPr lang="en" sz="1200">
                <a:solidFill>
                  <a:schemeClr val="lt1"/>
                </a:solidFill>
              </a:rPr>
              <a:t>We want  to work with </a:t>
            </a:r>
            <a:r>
              <a:rPr lang="en" sz="1200">
                <a:solidFill>
                  <a:schemeClr val="lt1"/>
                </a:solidFill>
              </a:rPr>
              <a:t>actual</a:t>
            </a:r>
            <a:r>
              <a:rPr lang="en" sz="1200">
                <a:solidFill>
                  <a:schemeClr val="lt1"/>
                </a:solidFill>
              </a:rPr>
              <a:t> dataset, at that point action is performed. And when action will triggered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then new RDDs is not formed or created.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Thus, Action are Spark RDD operations that give non-RDD values. The values of action are stored to drivers or to the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external storage </a:t>
            </a:r>
            <a:r>
              <a:rPr lang="en" sz="1200">
                <a:solidFill>
                  <a:schemeClr val="lt1"/>
                </a:solidFill>
              </a:rPr>
              <a:t>system.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An action is one of the ways of sending data from </a:t>
            </a:r>
            <a:r>
              <a:rPr i="1"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Executor</a:t>
            </a:r>
            <a:r>
              <a:rPr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i="1"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driver.</a:t>
            </a:r>
            <a:r>
              <a:rPr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Executors are agents that are responsible </a:t>
            </a:r>
            <a:endParaRPr sz="12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for executing a task. While the driver is a JVM process that coordinates workers and execution of the task. Some of</a:t>
            </a:r>
            <a:endParaRPr sz="12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          the actions of Spark are: </a:t>
            </a:r>
            <a:r>
              <a:rPr lang="en" sz="1200">
                <a:solidFill>
                  <a:srgbClr val="FF9900"/>
                </a:solidFill>
              </a:rPr>
              <a:t>count, collect, top, aggregate, foreach etc..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Ex. - 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total_flight.show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</a:t>
            </a:r>
            <a:r>
              <a:rPr lang="en" sz="1200">
                <a:solidFill>
                  <a:srgbClr val="EFEFEF"/>
                </a:solidFill>
                <a:highlight>
                  <a:srgbClr val="000000"/>
                </a:highlight>
              </a:rPr>
              <a:t>REFERENCE LINK :</a:t>
            </a:r>
            <a:r>
              <a:rPr lang="en" sz="1200">
                <a:solidFill>
                  <a:srgbClr val="FF9900"/>
                </a:solidFill>
                <a:highlight>
                  <a:srgbClr val="000000"/>
                </a:highlight>
              </a:rPr>
              <a:t> https://data-flair.training/blogs/spark-rdd-operations-transformations-actions/</a:t>
            </a:r>
            <a:endParaRPr sz="1200">
              <a:solidFill>
                <a:srgbClr val="FF9900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DAG  - </a:t>
            </a:r>
            <a:r>
              <a:rPr lang="en" sz="1200">
                <a:solidFill>
                  <a:schemeClr val="lt1"/>
                </a:solidFill>
              </a:rPr>
              <a:t>A DAG is Directed Acyclic Graph, a type of graph whose node are directionally related to each other and don’t form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directional closed loop.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They offer a great way to  applying transformation built an RDD lineage, with the entire parent RDDs of final RDD.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RDD lineage, also known as RDD operator graph or RDD dependency graph or Directed Acyclic Graph (DAG) which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is the combination of logical and physical execution plan.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362525" y="213450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Ex. -  </a:t>
            </a:r>
            <a:r>
              <a:rPr lang="en" sz="1200">
                <a:solidFill>
                  <a:schemeClr val="lt1"/>
                </a:solidFill>
              </a:rPr>
              <a:t>A DAG ( Direct Acyclic Graph ) - Physical Plan,  Logical Plan or DAG for Small Code.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Code -								  Physical Plan -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08B4E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# use to read the data where read and</a:t>
            </a:r>
            <a:endParaRPr sz="1000">
              <a:solidFill>
                <a:srgbClr val="608B4E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08B4E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#inferschema and show all are action.</a:t>
            </a:r>
            <a:endParaRPr sz="1000">
              <a:solidFill>
                <a:srgbClr val="608B4E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flight_data = spark.read.</a:t>
            </a:r>
            <a:r>
              <a:rPr lang="en" sz="1000">
                <a:solidFill>
                  <a:srgbClr val="569CD6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'csv'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00">
              <a:solidFill>
                <a:srgbClr val="D4D4D4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     .option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'header'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00">
              <a:solidFill>
                <a:srgbClr val="D4D4D4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     .option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'inferSchema'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1000">
              <a:solidFill>
                <a:srgbClr val="D4D4D4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     .load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E9178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'/FileStore/tables/flight_data.csv'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4D4D4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flight_data.show</a:t>
            </a:r>
            <a:r>
              <a:rPr lang="en" sz="1000">
                <a:solidFill>
                  <a:srgbClr val="DCDCDC"/>
                </a:solidFill>
                <a:highlight>
                  <a:srgbClr val="252526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DCDCDC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							                            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3200"/>
            <a:ext cx="4243100" cy="3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</a:t>
            </a:r>
            <a:r>
              <a:rPr lang="en" sz="1200">
                <a:solidFill>
                  <a:srgbClr val="FF9900"/>
                </a:solidFill>
              </a:rPr>
              <a:t>DAG -							 </a:t>
            </a:r>
            <a:r>
              <a:rPr lang="en" sz="1200">
                <a:solidFill>
                  <a:srgbClr val="FF9900"/>
                </a:solidFill>
              </a:rPr>
              <a:t>DAG (SQL/DataFrame  Logical Plan ) -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00" y="725775"/>
            <a:ext cx="2795375" cy="3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50" y="725775"/>
            <a:ext cx="2902225" cy="39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311700" y="187050"/>
            <a:ext cx="8520600" cy="4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More Details About RDDs And DAG :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RDD  - </a:t>
            </a:r>
            <a:r>
              <a:rPr lang="en" sz="1200">
                <a:solidFill>
                  <a:schemeClr val="lt1"/>
                </a:solidFill>
              </a:rPr>
              <a:t>S</a:t>
            </a:r>
            <a:endParaRPr sz="1000">
              <a:solidFill>
                <a:srgbClr val="DCDCDC"/>
              </a:solidFill>
              <a:highlight>
                <a:srgbClr val="25252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178825"/>
            <a:ext cx="85206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Running</a:t>
            </a:r>
            <a:r>
              <a:rPr lang="en" sz="2220">
                <a:solidFill>
                  <a:schemeClr val="lt1"/>
                </a:solidFill>
              </a:rPr>
              <a:t> a Spark Application</a:t>
            </a:r>
            <a:r>
              <a:rPr lang="en" sz="2220">
                <a:solidFill>
                  <a:schemeClr val="lt1"/>
                </a:solidFill>
              </a:rPr>
              <a:t> : </a:t>
            </a:r>
            <a:endParaRPr sz="2220">
              <a:solidFill>
                <a:schemeClr val="lt1"/>
              </a:solidFill>
            </a:endParaRPr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Step-1</a:t>
            </a:r>
            <a:r>
              <a:rPr lang="en" sz="1400">
                <a:solidFill>
                  <a:schemeClr val="lt1"/>
                </a:solidFill>
              </a:rPr>
              <a:t> : </a:t>
            </a:r>
            <a:r>
              <a:rPr lang="en" sz="1200">
                <a:solidFill>
                  <a:srgbClr val="FF9900"/>
                </a:solidFill>
              </a:rPr>
              <a:t> First spark application code will written by developer in different languages like </a:t>
            </a:r>
            <a:r>
              <a:rPr lang="en" sz="1200">
                <a:solidFill>
                  <a:srgbClr val="EFEFEF"/>
                </a:solidFill>
              </a:rPr>
              <a:t>python, R,  java or scala </a:t>
            </a:r>
            <a:r>
              <a:rPr lang="en" sz="1200">
                <a:solidFill>
                  <a:srgbClr val="FF9900"/>
                </a:solidFill>
              </a:rPr>
              <a:t> that have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sparkContext ( </a:t>
            </a:r>
            <a:r>
              <a:rPr lang="en" sz="1200">
                <a:solidFill>
                  <a:srgbClr val="EFEFEF"/>
                </a:solidFill>
              </a:rPr>
              <a:t>entry point for connect with cluster</a:t>
            </a:r>
            <a:r>
              <a:rPr lang="en" sz="1200">
                <a:solidFill>
                  <a:srgbClr val="FF9900"/>
                </a:solidFill>
              </a:rPr>
              <a:t> ), read/write operation, transformation or actions.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Step-2 : </a:t>
            </a:r>
            <a:r>
              <a:rPr lang="en" sz="1200">
                <a:solidFill>
                  <a:srgbClr val="FF9900"/>
                </a:solidFill>
              </a:rPr>
              <a:t> Second when spark application submit then entire spark application code will convert into driver program ( that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nothing but it’s JVM pragam ) to run on the spark. Because spark written on scala and supported java code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wrapper.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</a:t>
            </a:r>
            <a:r>
              <a:rPr lang="en" sz="1200">
                <a:solidFill>
                  <a:srgbClr val="FF9900"/>
                </a:solidFill>
                <a:highlight>
                  <a:srgbClr val="000000"/>
                </a:highlight>
              </a:rPr>
              <a:t> Note : </a:t>
            </a:r>
            <a:r>
              <a:rPr lang="en" sz="1200">
                <a:solidFill>
                  <a:srgbClr val="EFEFEF"/>
                </a:solidFill>
                <a:highlight>
                  <a:srgbClr val="000000"/>
                </a:highlight>
              </a:rPr>
              <a:t>here driver program can run on master node ( in client mode ) or worker node ( in cluster mode ) .</a:t>
            </a:r>
            <a:endParaRPr sz="1200">
              <a:solidFill>
                <a:srgbClr val="EFEFEF"/>
              </a:solidFill>
              <a:highlight>
                <a:srgbClr val="0000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Step-3 : </a:t>
            </a:r>
            <a:r>
              <a:rPr lang="en" sz="1200">
                <a:solidFill>
                  <a:srgbClr val="FF9900"/>
                </a:solidFill>
              </a:rPr>
              <a:t> Third driver program ( JVM ) internally handle the sparkContext for set up cluster manager / resource manager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( </a:t>
            </a:r>
            <a:r>
              <a:rPr lang="en" sz="1200">
                <a:solidFill>
                  <a:srgbClr val="EFEFEF"/>
                </a:solidFill>
              </a:rPr>
              <a:t>in form of YARN, Mesos, Standalone Cluster, Kubernete or local </a:t>
            </a:r>
            <a:r>
              <a:rPr lang="en" sz="1200">
                <a:solidFill>
                  <a:srgbClr val="FF9900"/>
                </a:solidFill>
              </a:rPr>
              <a:t>) and represent the connection with spark cluster.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      Where resource manager / cluster manager works as allocate the memory on cluster node / worker node to run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the tasks of jobs of driver program that driver converted from spark application code (</a:t>
            </a:r>
            <a:r>
              <a:rPr lang="en" sz="1200">
                <a:solidFill>
                  <a:srgbClr val="EFEFEF"/>
                </a:solidFill>
              </a:rPr>
              <a:t>written on different 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                 languages using of Spark API </a:t>
            </a:r>
            <a:r>
              <a:rPr lang="en" sz="1200">
                <a:solidFill>
                  <a:srgbClr val="FF9900"/>
                </a:solidFill>
              </a:rPr>
              <a:t>).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          </a:t>
            </a:r>
            <a:endParaRPr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166700"/>
            <a:ext cx="8520600" cy="4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Step-4 : </a:t>
            </a:r>
            <a:r>
              <a:rPr lang="en" sz="1200">
                <a:solidFill>
                  <a:srgbClr val="FF9900"/>
                </a:solidFill>
              </a:rPr>
              <a:t> Fourth when driver program ( JVM ) run on master node / worker node then this is a high-level code which is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converted into low-level code, called RDDs as Spark core. 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Where low-level code will run and  </a:t>
            </a:r>
            <a:r>
              <a:rPr lang="en" sz="1200">
                <a:solidFill>
                  <a:srgbClr val="FF9900"/>
                </a:solidFill>
              </a:rPr>
              <a:t>sparkContext</a:t>
            </a:r>
            <a:r>
              <a:rPr lang="en" sz="1200">
                <a:solidFill>
                  <a:srgbClr val="FF9900"/>
                </a:solidFill>
              </a:rPr>
              <a:t> ( </a:t>
            </a:r>
            <a:r>
              <a:rPr lang="en" sz="1200">
                <a:solidFill>
                  <a:srgbClr val="EFEFEF"/>
                </a:solidFill>
              </a:rPr>
              <a:t>use as low-level code</a:t>
            </a:r>
            <a:r>
              <a:rPr lang="en" sz="1200">
                <a:solidFill>
                  <a:srgbClr val="FF9900"/>
                </a:solidFill>
              </a:rPr>
              <a:t> ) is used to create RD</a:t>
            </a:r>
            <a:r>
              <a:rPr lang="en" sz="1200">
                <a:solidFill>
                  <a:srgbClr val="FF9900"/>
                </a:solidFill>
              </a:rPr>
              <a:t>Ds</a:t>
            </a:r>
            <a:r>
              <a:rPr lang="en" sz="1200">
                <a:solidFill>
                  <a:srgbClr val="FF9900"/>
                </a:solidFill>
              </a:rPr>
              <a:t> on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source data </a:t>
            </a:r>
            <a:r>
              <a:rPr lang="en" sz="1200">
                <a:solidFill>
                  <a:srgbClr val="FF9900"/>
                </a:solidFill>
              </a:rPr>
              <a:t>or sub RDDs on existing RDDs</a:t>
            </a:r>
            <a:r>
              <a:rPr lang="en" sz="1200">
                <a:solidFill>
                  <a:srgbClr val="FF9900"/>
                </a:solidFill>
              </a:rPr>
              <a:t>  as well as create RDDs lineage called DAG (</a:t>
            </a:r>
            <a:r>
              <a:rPr lang="en" sz="1200">
                <a:solidFill>
                  <a:srgbClr val="EFEFEF"/>
                </a:solidFill>
              </a:rPr>
              <a:t> step-by-step physical</a:t>
            </a:r>
            <a:endParaRPr sz="1200"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     and logical plan in form of graph</a:t>
            </a:r>
            <a:r>
              <a:rPr lang="en" sz="1200">
                <a:solidFill>
                  <a:srgbClr val="FF9900"/>
                </a:solidFill>
              </a:rPr>
              <a:t> ) by apply transformations ( </a:t>
            </a:r>
            <a:r>
              <a:rPr lang="en" sz="1200">
                <a:solidFill>
                  <a:srgbClr val="EFEFEF"/>
                </a:solidFill>
              </a:rPr>
              <a:t>lazy </a:t>
            </a:r>
            <a:r>
              <a:rPr lang="en" sz="1200">
                <a:solidFill>
                  <a:srgbClr val="EFEFEF"/>
                </a:solidFill>
              </a:rPr>
              <a:t>evaluated</a:t>
            </a:r>
            <a:r>
              <a:rPr lang="en" sz="1200">
                <a:solidFill>
                  <a:srgbClr val="EFEFEF"/>
                </a:solidFill>
              </a:rPr>
              <a:t> means run at time of perform the</a:t>
            </a:r>
            <a:endParaRPr sz="1200">
              <a:solidFill>
                <a:srgbClr val="EFEFE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     action</a:t>
            </a:r>
            <a:r>
              <a:rPr lang="en" sz="1200">
                <a:solidFill>
                  <a:srgbClr val="FF9900"/>
                </a:solidFill>
              </a:rPr>
              <a:t> ) and perform actions ( </a:t>
            </a:r>
            <a:r>
              <a:rPr lang="en" sz="1200">
                <a:solidFill>
                  <a:srgbClr val="EFEFEF"/>
                </a:solidFill>
              </a:rPr>
              <a:t>each action work as job</a:t>
            </a:r>
            <a:r>
              <a:rPr lang="en" sz="1200">
                <a:solidFill>
                  <a:srgbClr val="FF9900"/>
                </a:solidFill>
              </a:rPr>
              <a:t> ) on worker node / executor node.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</a:t>
            </a:r>
            <a:r>
              <a:rPr lang="en" sz="1200">
                <a:solidFill>
                  <a:srgbClr val="FF9900"/>
                </a:solidFill>
              </a:rPr>
              <a:t>Here each low-level code of driver program ( </a:t>
            </a:r>
            <a:r>
              <a:rPr lang="en" sz="1200">
                <a:solidFill>
                  <a:srgbClr val="EFEFEF"/>
                </a:solidFill>
              </a:rPr>
              <a:t>combination of transformation and action</a:t>
            </a:r>
            <a:r>
              <a:rPr lang="en" sz="1200">
                <a:solidFill>
                  <a:srgbClr val="FF9900"/>
                </a:solidFill>
              </a:rPr>
              <a:t> ) can have multiple jobs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( like </a:t>
            </a:r>
            <a:r>
              <a:rPr lang="en" sz="1200">
                <a:solidFill>
                  <a:srgbClr val="EFEFEF"/>
                </a:solidFill>
              </a:rPr>
              <a:t>actions which  use to apply transformations </a:t>
            </a:r>
            <a:r>
              <a:rPr lang="en" sz="1200">
                <a:solidFill>
                  <a:srgbClr val="FF9900"/>
                </a:solidFill>
              </a:rPr>
              <a:t>), and each job can have multiple stages, and each stages can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have multiple tasks…  which distributed on worker node for execution.  </a:t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Step-5 : </a:t>
            </a:r>
            <a:r>
              <a:rPr lang="en" sz="1200">
                <a:solidFill>
                  <a:srgbClr val="FF9900"/>
                </a:solidFill>
              </a:rPr>
              <a:t> Fifth After running all the tasks for all the jobs of driver program (</a:t>
            </a:r>
            <a:r>
              <a:rPr lang="en" sz="1200">
                <a:solidFill>
                  <a:srgbClr val="EFEFEF"/>
                </a:solidFill>
              </a:rPr>
              <a:t> in form of low-level code</a:t>
            </a:r>
            <a:r>
              <a:rPr lang="en" sz="1200">
                <a:solidFill>
                  <a:srgbClr val="FF9900"/>
                </a:solidFill>
              </a:rPr>
              <a:t> ), Result are return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to driver program which is responsible to show the result on local for use.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highlight>
                  <a:srgbClr val="000000"/>
                </a:highlight>
              </a:rPr>
              <a:t>Note : </a:t>
            </a:r>
            <a:r>
              <a:rPr lang="en" sz="1200">
                <a:solidFill>
                  <a:srgbClr val="EFEFEF"/>
                </a:solidFill>
                <a:highlight>
                  <a:srgbClr val="000000"/>
                </a:highlight>
              </a:rPr>
              <a:t>Same Above Process Use For Every Specific Spark Application.</a:t>
            </a:r>
            <a:endParaRPr sz="1200">
              <a:solidFill>
                <a:srgbClr val="EFEFE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Now we will run the small code as an example for generate the RDD and DAG with Lazy Evaluation ;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1.  Code  : </a:t>
            </a:r>
            <a:r>
              <a:rPr lang="en" sz="1200">
                <a:solidFill>
                  <a:schemeClr val="lt1"/>
                </a:solidFill>
              </a:rPr>
              <a:t>A small piece of code is called Spark Application ;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50" y="804200"/>
            <a:ext cx="8172624" cy="41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2.</a:t>
            </a:r>
            <a:r>
              <a:rPr lang="en" sz="1200">
                <a:solidFill>
                  <a:srgbClr val="FF9900"/>
                </a:solidFill>
              </a:rPr>
              <a:t>  Job  : </a:t>
            </a:r>
            <a:r>
              <a:rPr lang="en" sz="1200">
                <a:solidFill>
                  <a:schemeClr val="lt1"/>
                </a:solidFill>
              </a:rPr>
              <a:t>Here create the Jobs for each action hit inside the 	           </a:t>
            </a:r>
            <a:r>
              <a:rPr lang="en" sz="1200">
                <a:solidFill>
                  <a:srgbClr val="FF9900"/>
                </a:solidFill>
              </a:rPr>
              <a:t>Ex;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</a:t>
            </a:r>
            <a:r>
              <a:rPr lang="en" sz="1200">
                <a:solidFill>
                  <a:schemeClr val="lt1"/>
                </a:solidFill>
              </a:rPr>
              <a:t>above code, where each job can split into multiple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</a:t>
            </a:r>
            <a:r>
              <a:rPr lang="en" sz="1200">
                <a:solidFill>
                  <a:schemeClr val="lt1"/>
                </a:solidFill>
              </a:rPr>
              <a:t>s</a:t>
            </a:r>
            <a:r>
              <a:rPr lang="en" sz="1200">
                <a:solidFill>
                  <a:schemeClr val="lt1"/>
                </a:solidFill>
              </a:rPr>
              <a:t>tages and stages split into multiple tasks.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As per our above spark code/application, 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</a:t>
            </a:r>
            <a:r>
              <a:rPr lang="en" sz="1200">
                <a:solidFill>
                  <a:schemeClr val="lt1"/>
                </a:solidFill>
              </a:rPr>
              <a:t>first convert into driver code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then driver (JVM) code convert into low-level code.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where sparkContext connect with cluster ( cluster manager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and  worker node) 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as a first job, read action will perform and scan the flight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data from source then  </a:t>
            </a:r>
            <a:r>
              <a:rPr lang="en" sz="1200">
                <a:solidFill>
                  <a:schemeClr val="lt1"/>
                </a:solidFill>
              </a:rPr>
              <a:t>create initial RDDs using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transformations. But these transformation is not apply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until read action is not perform on worker node.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Because transformation are lazy evaluated and these are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</a:t>
            </a:r>
            <a:r>
              <a:rPr lang="en" sz="1200">
                <a:solidFill>
                  <a:schemeClr val="lt1"/>
                </a:solidFill>
              </a:rPr>
              <a:t>a</a:t>
            </a:r>
            <a:r>
              <a:rPr lang="en" sz="1200">
                <a:solidFill>
                  <a:schemeClr val="lt1"/>
                </a:solidFill>
              </a:rPr>
              <a:t>pplied with some modification by spark.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similarly as second job, inferSchema will perform for find  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the schema of data.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-  similarly as third job, show will perform to display final data after apply all filter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and group by transformations. 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Note : </a:t>
            </a:r>
            <a:r>
              <a:rPr lang="en" sz="1200">
                <a:solidFill>
                  <a:srgbClr val="FF9900"/>
                </a:solidFill>
              </a:rPr>
              <a:t>With parallel of each job creation and execution, DAG ( Direct Acyclic Graph ) will create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with one and more stages, that will show the full execution process as graph.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175" y="583375"/>
            <a:ext cx="2987525" cy="23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3. </a:t>
            </a:r>
            <a:r>
              <a:rPr lang="en" sz="1200">
                <a:solidFill>
                  <a:srgbClr val="FF9900"/>
                </a:solidFill>
              </a:rPr>
              <a:t>DAG  : </a:t>
            </a:r>
            <a:r>
              <a:rPr lang="en" sz="1200">
                <a:solidFill>
                  <a:schemeClr val="lt1"/>
                </a:solidFill>
              </a:rPr>
              <a:t>First running spark application process will generate logical plan or Direct Acyclic Graph. Based on analysis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of logical plan, optimize the logical plan and generate the final physical plan for execution. </a:t>
            </a:r>
            <a:endParaRPr sz="1200">
              <a:solidFill>
                <a:srgbClr val="FF9900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Stage 0 of Job 1  - </a:t>
            </a: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975" y="1069125"/>
            <a:ext cx="2057425" cy="36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Overview ( Cause of Coming of Spark) : </a:t>
            </a:r>
            <a:endParaRPr sz="419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1">
                <a:solidFill>
                  <a:srgbClr val="FF9900"/>
                </a:solidFill>
              </a:rPr>
              <a:t>We have mostly use smart phones and other devices and there will be wondered that how to generate the data in devices as form of music, emails, phone calls, </a:t>
            </a:r>
            <a:r>
              <a:rPr lang="en" sz="2551">
                <a:solidFill>
                  <a:srgbClr val="FF9900"/>
                </a:solidFill>
              </a:rPr>
              <a:t>searches</a:t>
            </a:r>
            <a:r>
              <a:rPr lang="en" sz="2551">
                <a:solidFill>
                  <a:srgbClr val="FF9900"/>
                </a:solidFill>
              </a:rPr>
              <a:t> etc </a:t>
            </a:r>
            <a:r>
              <a:rPr lang="en" sz="2551">
                <a:solidFill>
                  <a:srgbClr val="FF9900"/>
                </a:solidFill>
              </a:rPr>
              <a:t>approximately</a:t>
            </a:r>
            <a:r>
              <a:rPr lang="en" sz="2551">
                <a:solidFill>
                  <a:srgbClr val="FF9900"/>
                </a:solidFill>
              </a:rPr>
              <a:t> 4 gigabyte to 4 </a:t>
            </a:r>
            <a:r>
              <a:rPr lang="en" sz="2551">
                <a:solidFill>
                  <a:srgbClr val="FF9900"/>
                </a:solidFill>
              </a:rPr>
              <a:t>exabyte</a:t>
            </a:r>
            <a:r>
              <a:rPr lang="en" sz="2551">
                <a:solidFill>
                  <a:srgbClr val="FF9900"/>
                </a:solidFill>
              </a:rPr>
              <a:t>  data in every months….</a:t>
            </a:r>
            <a:endParaRPr sz="255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1">
                <a:solidFill>
                  <a:srgbClr val="FF9900"/>
                </a:solidFill>
              </a:rPr>
              <a:t>And it is huge amount of data which is call the </a:t>
            </a:r>
            <a:r>
              <a:rPr lang="en" sz="2551">
                <a:solidFill>
                  <a:srgbClr val="FFFFFF"/>
                </a:solidFill>
              </a:rPr>
              <a:t>Big Data.</a:t>
            </a:r>
            <a:endParaRPr sz="255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1">
                <a:solidFill>
                  <a:srgbClr val="FF9900"/>
                </a:solidFill>
              </a:rPr>
              <a:t>Let’s have a look data generated per minute on the internet by ..</a:t>
            </a:r>
            <a:br>
              <a:rPr lang="en" sz="2150">
                <a:solidFill>
                  <a:srgbClr val="FF9900"/>
                </a:solidFill>
              </a:rPr>
            </a:br>
            <a:r>
              <a:rPr lang="en" sz="2150">
                <a:solidFill>
                  <a:srgbClr val="EFEFEF"/>
                </a:solidFill>
              </a:rPr>
              <a:t>-   snapchat ( approx 2.1 million )</a:t>
            </a:r>
            <a:br>
              <a:rPr lang="en" sz="2150">
                <a:solidFill>
                  <a:srgbClr val="EFEFEF"/>
                </a:solidFill>
              </a:rPr>
            </a:br>
            <a:r>
              <a:rPr lang="en" sz="2150">
                <a:solidFill>
                  <a:srgbClr val="EFEFEF"/>
                </a:solidFill>
              </a:rPr>
              <a:t>-   google search ( approx 3.8 million )</a:t>
            </a:r>
            <a:br>
              <a:rPr lang="en" sz="2150">
                <a:solidFill>
                  <a:srgbClr val="EFEFEF"/>
                </a:solidFill>
              </a:rPr>
            </a:br>
            <a:r>
              <a:rPr lang="en" sz="2150">
                <a:solidFill>
                  <a:srgbClr val="EFEFEF"/>
                </a:solidFill>
              </a:rPr>
              <a:t>-   facebook ( approx 1.0 million )</a:t>
            </a:r>
            <a:br>
              <a:rPr lang="en" sz="2150">
                <a:solidFill>
                  <a:srgbClr val="EFEFEF"/>
                </a:solidFill>
              </a:rPr>
            </a:br>
            <a:r>
              <a:rPr lang="en" sz="2150">
                <a:solidFill>
                  <a:srgbClr val="EFEFEF"/>
                </a:solidFill>
              </a:rPr>
              <a:t>-   youtube ( approx 4.8 million )</a:t>
            </a:r>
            <a:br>
              <a:rPr lang="en" sz="2150">
                <a:solidFill>
                  <a:srgbClr val="EFEFEF"/>
                </a:solidFill>
              </a:rPr>
            </a:br>
            <a:r>
              <a:rPr lang="en" sz="2150">
                <a:solidFill>
                  <a:srgbClr val="EFEFEF"/>
                </a:solidFill>
              </a:rPr>
              <a:t>-   emails ( approx 188 million )</a:t>
            </a:r>
            <a:endParaRPr sz="215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71">
                <a:solidFill>
                  <a:srgbClr val="FF9900"/>
                </a:solidFill>
              </a:rPr>
              <a:t>How to classify the data so that data will called</a:t>
            </a:r>
            <a:r>
              <a:rPr lang="en" sz="2571">
                <a:solidFill>
                  <a:srgbClr val="FFFFFF"/>
                </a:solidFill>
              </a:rPr>
              <a:t> Big Data. </a:t>
            </a:r>
            <a:r>
              <a:rPr lang="en" sz="2571">
                <a:solidFill>
                  <a:srgbClr val="FF9900"/>
                </a:solidFill>
              </a:rPr>
              <a:t>So this is possible with the concept of 5 V’s ….</a:t>
            </a:r>
            <a:endParaRPr sz="257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71">
              <a:solidFill>
                <a:srgbClr val="FF9900"/>
              </a:solidFill>
            </a:endParaRPr>
          </a:p>
          <a:p>
            <a:pPr indent="-293449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150">
                <a:solidFill>
                  <a:srgbClr val="FFFFFF"/>
                </a:solidFill>
              </a:rPr>
              <a:t>Volume  :   </a:t>
            </a:r>
            <a:r>
              <a:rPr lang="en" sz="2300">
                <a:solidFill>
                  <a:srgbClr val="FF9900"/>
                </a:solidFill>
              </a:rPr>
              <a:t>In how much amount data generate like ( hospital and clinic generate approx 2000 ExaBytes annually )</a:t>
            </a:r>
            <a:endParaRPr sz="2300">
              <a:solidFill>
                <a:srgbClr val="FFFFFF"/>
              </a:solidFill>
            </a:endParaRPr>
          </a:p>
          <a:p>
            <a:pPr indent="-293449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150">
                <a:solidFill>
                  <a:srgbClr val="FFFFFF"/>
                </a:solidFill>
              </a:rPr>
              <a:t>Velocity  :   </a:t>
            </a:r>
            <a:r>
              <a:rPr lang="en" sz="2300">
                <a:solidFill>
                  <a:srgbClr val="FF9900"/>
                </a:solidFill>
              </a:rPr>
              <a:t>In which speed data generated like ( Patient records and Test result generated at very high speed  )</a:t>
            </a:r>
            <a:endParaRPr sz="2300">
              <a:solidFill>
                <a:srgbClr val="FFFFFF"/>
              </a:solidFill>
            </a:endParaRPr>
          </a:p>
          <a:p>
            <a:pPr indent="-293449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150">
                <a:solidFill>
                  <a:srgbClr val="FFFFFF"/>
                </a:solidFill>
              </a:rPr>
              <a:t>Variety  :   </a:t>
            </a:r>
            <a:r>
              <a:rPr lang="en" sz="2300">
                <a:solidFill>
                  <a:srgbClr val="FF9900"/>
                </a:solidFill>
              </a:rPr>
              <a:t>In which format data generate like ( structure , non structured or semi - structured  format ) </a:t>
            </a:r>
            <a:endParaRPr sz="2300">
              <a:solidFill>
                <a:srgbClr val="FFFFFF"/>
              </a:solidFill>
            </a:endParaRPr>
          </a:p>
          <a:p>
            <a:pPr indent="-293449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150">
                <a:solidFill>
                  <a:srgbClr val="FFFFFF"/>
                </a:solidFill>
              </a:rPr>
              <a:t>Veracity : </a:t>
            </a:r>
            <a:r>
              <a:rPr lang="en" sz="1939">
                <a:solidFill>
                  <a:srgbClr val="FFFFFF"/>
                </a:solidFill>
              </a:rPr>
              <a:t> </a:t>
            </a:r>
            <a:r>
              <a:rPr lang="en" sz="2300">
                <a:solidFill>
                  <a:srgbClr val="FF9900"/>
                </a:solidFill>
              </a:rPr>
              <a:t>Accuracy and Trustworthiness generate the veracity</a:t>
            </a:r>
            <a:endParaRPr sz="2300">
              <a:solidFill>
                <a:srgbClr val="FFFFFF"/>
              </a:solidFill>
            </a:endParaRPr>
          </a:p>
          <a:p>
            <a:pPr indent="-293449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2150">
                <a:solidFill>
                  <a:srgbClr val="FFFFFF"/>
                </a:solidFill>
              </a:rPr>
              <a:t>Value :  </a:t>
            </a:r>
            <a:r>
              <a:rPr lang="en" sz="2300">
                <a:solidFill>
                  <a:srgbClr val="FFFFFF"/>
                </a:solidFill>
              </a:rPr>
              <a:t> </a:t>
            </a:r>
            <a:r>
              <a:rPr lang="en" sz="2300">
                <a:solidFill>
                  <a:srgbClr val="FF9900"/>
                </a:solidFill>
              </a:rPr>
              <a:t> Best data detention, better performance and reduce code are  the value of big data.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Stage 1 of Job 2  - </a:t>
            </a:r>
            <a:r>
              <a:rPr lang="en" sz="1200">
                <a:solidFill>
                  <a:schemeClr val="lt1"/>
                </a:solidFill>
              </a:rPr>
              <a:t> </a:t>
            </a: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850" y="470750"/>
            <a:ext cx="1941500" cy="43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" type="body"/>
          </p:nvPr>
        </p:nvSpPr>
        <p:spPr>
          <a:xfrm>
            <a:off x="311700" y="187375"/>
            <a:ext cx="8520600" cy="4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Stage 2 of Job 2  - </a:t>
            </a: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50" y="309550"/>
            <a:ext cx="2332850" cy="4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Stage 4 of Job 2  - </a:t>
            </a: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750" y="325150"/>
            <a:ext cx="3765075" cy="4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Stage 7 of Job 2  - </a:t>
            </a: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675" y="334325"/>
            <a:ext cx="4927350" cy="4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</a:t>
            </a:r>
            <a:r>
              <a:rPr lang="en" sz="1200">
                <a:solidFill>
                  <a:srgbClr val="FF9900"/>
                </a:solidFill>
              </a:rPr>
              <a:t>Physical Plan - </a:t>
            </a:r>
            <a:r>
              <a:rPr lang="en" sz="1200">
                <a:solidFill>
                  <a:srgbClr val="EFEFEF"/>
                </a:solidFill>
              </a:rPr>
              <a:t>Show the physical plan.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609875"/>
            <a:ext cx="8224275" cy="42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</a:t>
            </a:r>
            <a:r>
              <a:rPr lang="en" sz="1200">
                <a:solidFill>
                  <a:srgbClr val="FF9900"/>
                </a:solidFill>
              </a:rPr>
              <a:t>Details Plan  - </a:t>
            </a:r>
            <a:r>
              <a:rPr lang="en" sz="1200">
                <a:solidFill>
                  <a:srgbClr val="EFEFEF"/>
                </a:solidFill>
              </a:rPr>
              <a:t>( Step 1 to 7 )</a:t>
            </a:r>
            <a:endParaRPr sz="12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25" y="523600"/>
            <a:ext cx="8156126" cy="42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</a:t>
            </a:r>
            <a:r>
              <a:rPr lang="en" sz="1200">
                <a:solidFill>
                  <a:srgbClr val="FF9900"/>
                </a:solidFill>
              </a:rPr>
              <a:t>Details Plan  - </a:t>
            </a:r>
            <a:r>
              <a:rPr lang="en" sz="1200">
                <a:solidFill>
                  <a:srgbClr val="EFEFEF"/>
                </a:solidFill>
              </a:rPr>
              <a:t>( Step 8 to 14 )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    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0" y="554775"/>
            <a:ext cx="8183675" cy="43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</a:t>
            </a:r>
            <a:r>
              <a:rPr lang="en" sz="1200">
                <a:solidFill>
                  <a:srgbClr val="FF9900"/>
                </a:solidFill>
              </a:rPr>
              <a:t>Details Plan  - </a:t>
            </a:r>
            <a:r>
              <a:rPr lang="en" sz="1200">
                <a:solidFill>
                  <a:srgbClr val="EFEFEF"/>
                </a:solidFill>
              </a:rPr>
              <a:t>( Step 15 to 18 )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endParaRPr sz="12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</a:t>
            </a:r>
            <a:endParaRPr b="1" sz="1200">
              <a:solidFill>
                <a:srgbClr val="FF9900"/>
              </a:solidFill>
              <a:highlight>
                <a:srgbClr val="000000"/>
              </a:highlight>
            </a:endParaRPr>
          </a:p>
        </p:txBody>
      </p:sp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00" y="573125"/>
            <a:ext cx="8238776" cy="42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Apache Spark Installation </a:t>
            </a:r>
            <a:r>
              <a:rPr lang="en" sz="2220">
                <a:solidFill>
                  <a:schemeClr val="lt1"/>
                </a:solidFill>
              </a:rPr>
              <a:t>: </a:t>
            </a:r>
            <a:endParaRPr sz="419"/>
          </a:p>
        </p:txBody>
      </p:sp>
      <p:sp>
        <p:nvSpPr>
          <p:cNvPr id="274" name="Google Shape;274;p50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Spark is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Spark API’s : </a:t>
            </a:r>
            <a:endParaRPr sz="419"/>
          </a:p>
        </p:txBody>
      </p:sp>
      <p:sp>
        <p:nvSpPr>
          <p:cNvPr id="280" name="Google Shape;280;p51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Spark SQL/Dataframe And Demo :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What Is Spark SQL/DataFrame  :</a:t>
            </a:r>
            <a:r>
              <a:rPr lang="en" sz="1200">
                <a:solidFill>
                  <a:srgbClr val="FF9900"/>
                </a:solidFill>
              </a:rPr>
              <a:t> Spark SQL is apache spark module for working with structured and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    semi-structured data.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It is originated to overcome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the limitations of Apache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Hive -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Spark perform better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than hive in most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scenarios -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625" y="1835425"/>
            <a:ext cx="5224701" cy="1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750" y="3410600"/>
            <a:ext cx="5558575" cy="14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30825"/>
            <a:ext cx="8520600" cy="4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Now the question is, How do we </a:t>
            </a:r>
            <a:r>
              <a:rPr lang="en" sz="1200">
                <a:solidFill>
                  <a:srgbClr val="FF9900"/>
                </a:solidFill>
              </a:rPr>
              <a:t>store</a:t>
            </a:r>
            <a:r>
              <a:rPr lang="en" sz="1200">
                <a:solidFill>
                  <a:srgbClr val="FF9900"/>
                </a:solidFill>
              </a:rPr>
              <a:t> and process the big data after getting huge amount of data…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For handle of the big data, there are used some </a:t>
            </a:r>
            <a:r>
              <a:rPr lang="en" sz="1200">
                <a:solidFill>
                  <a:srgbClr val="FF9900"/>
                </a:solidFill>
              </a:rPr>
              <a:t>framework which are -</a:t>
            </a:r>
            <a:endParaRPr sz="1200">
              <a:solidFill>
                <a:srgbClr val="FF99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" sz="1100">
                <a:solidFill>
                  <a:srgbClr val="FFFFFF"/>
                </a:solidFill>
              </a:rPr>
              <a:t>Cassandra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" sz="1100">
                <a:solidFill>
                  <a:srgbClr val="FFFFFF"/>
                </a:solidFill>
              </a:rPr>
              <a:t>Hadoop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-"/>
            </a:pPr>
            <a:r>
              <a:rPr lang="en" sz="1100">
                <a:solidFill>
                  <a:srgbClr val="FFFFFF"/>
                </a:solidFill>
              </a:rPr>
              <a:t>Apache Spark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Let’s take hadoop as an example for big data process…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Hadoop :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Hdfs - </a:t>
            </a:r>
            <a:r>
              <a:rPr lang="en" sz="1100">
                <a:solidFill>
                  <a:schemeClr val="lt1"/>
                </a:solidFill>
              </a:rPr>
              <a:t>Hadoop uses distributed file system known as a Hadoop Distributed File System ( hdfs ) to store the big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     data. If files is big then files data are broken down into small chunks ( default 128 MB ) then stored on various machine with some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     copies of data different data chunk. So if any case, any machine is failed then data will be safe on another machine.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     </a:t>
            </a:r>
            <a:r>
              <a:rPr lang="en" sz="1200">
                <a:solidFill>
                  <a:srgbClr val="FF9900"/>
                </a:solidFill>
              </a:rPr>
              <a:t>Yarn - </a:t>
            </a:r>
            <a:r>
              <a:rPr lang="en" sz="1100">
                <a:solidFill>
                  <a:schemeClr val="lt1"/>
                </a:solidFill>
              </a:rPr>
              <a:t>Yet another Resource Negotiator is used for job scheduling and manage the cluster.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     </a:t>
            </a:r>
            <a:r>
              <a:rPr lang="en" sz="1200">
                <a:solidFill>
                  <a:srgbClr val="FF9900"/>
                </a:solidFill>
              </a:rPr>
              <a:t>MapReduce - </a:t>
            </a:r>
            <a:r>
              <a:rPr lang="en" sz="1100">
                <a:solidFill>
                  <a:schemeClr val="lt1"/>
                </a:solidFill>
              </a:rPr>
              <a:t>It is technique to process the big data. Which split the given task into small task and distributed on different machine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       And these machine complete the assign task in parallel processing, combine the return results by each of them. So these technique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       make the process easy and fast.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    </a:t>
            </a:r>
            <a:r>
              <a:rPr lang="en" sz="1200">
                <a:solidFill>
                  <a:srgbClr val="FF9900"/>
                </a:solidFill>
              </a:rPr>
              <a:t>Analyse Process Data - </a:t>
            </a:r>
            <a:r>
              <a:rPr lang="en" sz="1100">
                <a:solidFill>
                  <a:schemeClr val="lt1"/>
                </a:solidFill>
              </a:rPr>
              <a:t>Now store the process data on databases for the analyse the various applications.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Ex.  1. </a:t>
            </a:r>
            <a:r>
              <a:rPr lang="en" sz="1100">
                <a:solidFill>
                  <a:srgbClr val="FF9900"/>
                </a:solidFill>
              </a:rPr>
              <a:t>gaming data use for find the user data to analyse that in which stage user mostly chose the pause, restart and quit option. Create the stories for best user experience.</a:t>
            </a:r>
            <a:endParaRPr sz="11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2. </a:t>
            </a:r>
            <a:r>
              <a:rPr lang="en" sz="1100">
                <a:solidFill>
                  <a:srgbClr val="FF9900"/>
                </a:solidFill>
              </a:rPr>
              <a:t> Big data also used in disaster management that predict on landfall in advance for prevention. </a:t>
            </a:r>
            <a:endParaRPr sz="11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idx="1" type="body"/>
          </p:nvPr>
        </p:nvSpPr>
        <p:spPr>
          <a:xfrm>
            <a:off x="311700" y="166025"/>
            <a:ext cx="8520600" cy="4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SQL/DataFrame Features  :</a:t>
            </a:r>
            <a:r>
              <a:rPr lang="en" sz="1200">
                <a:solidFill>
                  <a:srgbClr val="FF9900"/>
                </a:solidFill>
              </a:rPr>
              <a:t> Below are some essential feature of spark SQL that make it a </a:t>
            </a:r>
            <a:r>
              <a:rPr lang="en" sz="1200">
                <a:solidFill>
                  <a:srgbClr val="FF9900"/>
                </a:solidFill>
              </a:rPr>
              <a:t>compelling</a:t>
            </a:r>
            <a:endParaRPr sz="1200">
              <a:solidFill>
                <a:srgbClr val="FF9900"/>
              </a:solidFill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Framework for data processing and analyzing. 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288" name="Google Shape;2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50" y="1149625"/>
            <a:ext cx="5441274" cy="1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800" y="2981425"/>
            <a:ext cx="5793199" cy="18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idx="1" type="body"/>
          </p:nvPr>
        </p:nvSpPr>
        <p:spPr>
          <a:xfrm>
            <a:off x="311700" y="166025"/>
            <a:ext cx="8520600" cy="4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SQL/DataFrame </a:t>
            </a:r>
            <a:r>
              <a:rPr lang="en" sz="1200">
                <a:solidFill>
                  <a:srgbClr val="EFEFEF"/>
                </a:solidFill>
              </a:rPr>
              <a:t>Architecture</a:t>
            </a:r>
            <a:r>
              <a:rPr lang="en" sz="1200">
                <a:solidFill>
                  <a:srgbClr val="EFEFEF"/>
                </a:solidFill>
              </a:rPr>
              <a:t>  :</a:t>
            </a:r>
            <a:r>
              <a:rPr lang="en" sz="1200">
                <a:solidFill>
                  <a:srgbClr val="FF9900"/>
                </a:solidFill>
              </a:rPr>
              <a:t> Spark SQL is Apache spark module for working with structure data.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00" y="968625"/>
            <a:ext cx="7680950" cy="3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idx="1" type="body"/>
          </p:nvPr>
        </p:nvSpPr>
        <p:spPr>
          <a:xfrm>
            <a:off x="311700" y="166025"/>
            <a:ext cx="8520600" cy="4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SQL - DataFrame API :</a:t>
            </a:r>
            <a:r>
              <a:rPr lang="en" sz="1200">
                <a:solidFill>
                  <a:srgbClr val="FF9900"/>
                </a:solidFill>
              </a:rPr>
              <a:t> A </a:t>
            </a:r>
            <a:r>
              <a:rPr lang="en" sz="1200">
                <a:solidFill>
                  <a:srgbClr val="FF9900"/>
                </a:solidFill>
              </a:rPr>
              <a:t>data frame</a:t>
            </a:r>
            <a:r>
              <a:rPr lang="en" sz="1200">
                <a:solidFill>
                  <a:srgbClr val="FF9900"/>
                </a:solidFill>
              </a:rPr>
              <a:t> is the domain-specific language (DSL) for working with structured</a:t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and semi-structured data</a:t>
            </a:r>
            <a:r>
              <a:rPr lang="en" sz="1200">
                <a:solidFill>
                  <a:srgbClr val="EFEFEF"/>
                </a:solidFill>
              </a:rPr>
              <a:t> i.e dataset with schema</a:t>
            </a:r>
            <a:r>
              <a:rPr lang="en" sz="1200">
                <a:solidFill>
                  <a:srgbClr val="FF9900"/>
                </a:solidFill>
              </a:rPr>
              <a:t>.</a:t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It support </a:t>
            </a:r>
            <a:r>
              <a:rPr lang="en" sz="1200">
                <a:solidFill>
                  <a:srgbClr val="FF9900"/>
                </a:solidFill>
              </a:rPr>
              <a:t>variety</a:t>
            </a:r>
            <a:r>
              <a:rPr lang="en" sz="1200">
                <a:solidFill>
                  <a:srgbClr val="FF9900"/>
                </a:solidFill>
              </a:rPr>
              <a:t> of data source through data frame interface.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01" name="Google Shape;3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75" y="1005825"/>
            <a:ext cx="6868824" cy="15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275" y="3134825"/>
            <a:ext cx="6986150" cy="17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311700" y="166025"/>
            <a:ext cx="8520600" cy="47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SQL - Catalyst Optimizer :</a:t>
            </a:r>
            <a:r>
              <a:rPr lang="en" sz="1200">
                <a:solidFill>
                  <a:srgbClr val="FF9900"/>
                </a:solidFill>
              </a:rPr>
              <a:t> Catalyst Optimizer leverages advanced programming language feature ( such as </a:t>
            </a:r>
            <a:endParaRPr sz="1200">
              <a:solidFill>
                <a:srgbClr val="FF9900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scala pattern matching and quasi quotes ) in a novel way to build an </a:t>
            </a:r>
            <a:r>
              <a:rPr lang="en" sz="1200">
                <a:solidFill>
                  <a:srgbClr val="FF9900"/>
                </a:solidFill>
              </a:rPr>
              <a:t>extensible</a:t>
            </a:r>
            <a:endParaRPr sz="1200">
              <a:solidFill>
                <a:srgbClr val="FF9900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query optimizer.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	</a:t>
            </a:r>
            <a:r>
              <a:rPr lang="en" sz="1200">
                <a:solidFill>
                  <a:srgbClr val="EFEFEF"/>
                </a:solidFill>
              </a:rPr>
              <a:t>It work in 4 phases ;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		</a:t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50" y="1357125"/>
            <a:ext cx="7175625" cy="1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50" y="2873150"/>
            <a:ext cx="7365124" cy="19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Py</a:t>
            </a:r>
            <a:r>
              <a:rPr lang="en" sz="1400">
                <a:solidFill>
                  <a:schemeClr val="lt1"/>
                </a:solidFill>
              </a:rPr>
              <a:t>Spark : 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What Is PySpark :</a:t>
            </a:r>
            <a:r>
              <a:rPr lang="en" sz="1200">
                <a:solidFill>
                  <a:srgbClr val="FF9900"/>
                </a:solidFill>
              </a:rPr>
              <a:t> PySpark is the python API to </a:t>
            </a:r>
            <a:r>
              <a:rPr lang="en" sz="1200">
                <a:solidFill>
                  <a:srgbClr val="FF9900"/>
                </a:solidFill>
              </a:rPr>
              <a:t>support</a:t>
            </a:r>
            <a:r>
              <a:rPr lang="en" sz="1200">
                <a:solidFill>
                  <a:srgbClr val="FF9900"/>
                </a:solidFill>
              </a:rPr>
              <a:t> Apache Spark.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Py</a:t>
            </a:r>
            <a:r>
              <a:rPr lang="en" sz="1200">
                <a:solidFill>
                  <a:srgbClr val="EFEFEF"/>
                </a:solidFill>
              </a:rPr>
              <a:t>Spark Feature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00" y="1067800"/>
            <a:ext cx="3438001" cy="1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550" y="2778250"/>
            <a:ext cx="6460951" cy="20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PySpark Feature :</a:t>
            </a:r>
            <a:r>
              <a:rPr lang="en" sz="1200">
                <a:solidFill>
                  <a:srgbClr val="FF9900"/>
                </a:solidFill>
              </a:rPr>
              <a:t> 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575" y="1023275"/>
            <a:ext cx="7273101" cy="34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PySpark Contents :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1. </a:t>
            </a:r>
            <a:r>
              <a:rPr lang="en" sz="1200">
                <a:solidFill>
                  <a:srgbClr val="EFEFEF"/>
                </a:solidFill>
              </a:rPr>
              <a:t>SparkConf</a:t>
            </a:r>
            <a:r>
              <a:rPr lang="en" sz="1200">
                <a:solidFill>
                  <a:srgbClr val="FF9900"/>
                </a:solidFill>
              </a:rPr>
              <a:t> : </a:t>
            </a:r>
            <a:r>
              <a:rPr lang="en" sz="1200">
                <a:solidFill>
                  <a:srgbClr val="FF9900"/>
                </a:solidFill>
              </a:rPr>
              <a:t> SparkConf provides configuration to run a spark application.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600" y="346500"/>
            <a:ext cx="2905624" cy="20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125" y="2716525"/>
            <a:ext cx="6390549" cy="21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2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SparkContext</a:t>
            </a:r>
            <a:r>
              <a:rPr lang="en" sz="1200">
                <a:solidFill>
                  <a:srgbClr val="FF9900"/>
                </a:solidFill>
              </a:rPr>
              <a:t> : 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Below code has the details of pyspark class as well as the parameters which spark context can take -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825" y="370600"/>
            <a:ext cx="6049724" cy="20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825" y="2710725"/>
            <a:ext cx="6868724" cy="21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3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SparkFiles </a:t>
            </a:r>
            <a:r>
              <a:rPr lang="en" sz="1200">
                <a:solidFill>
                  <a:srgbClr val="FF9900"/>
                </a:solidFill>
              </a:rPr>
              <a:t>:  SparkFiles allows you to upload your files using the </a:t>
            </a:r>
            <a:r>
              <a:rPr lang="en" sz="1200">
                <a:solidFill>
                  <a:srgbClr val="EFEFEF"/>
                </a:solidFill>
              </a:rPr>
              <a:t>sc.addFile</a:t>
            </a:r>
            <a:r>
              <a:rPr lang="en" sz="1200">
                <a:solidFill>
                  <a:srgbClr val="FF9900"/>
                </a:solidFill>
              </a:rPr>
              <a:t> and get the path on a worker</a:t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</a:t>
            </a:r>
            <a:r>
              <a:rPr lang="en" sz="1200">
                <a:solidFill>
                  <a:srgbClr val="FF9900"/>
                </a:solidFill>
              </a:rPr>
              <a:t>u</a:t>
            </a:r>
            <a:r>
              <a:rPr lang="en" sz="1200">
                <a:solidFill>
                  <a:srgbClr val="FF9900"/>
                </a:solidFill>
              </a:rPr>
              <a:t>sing  </a:t>
            </a:r>
            <a:r>
              <a:rPr lang="en" sz="1200">
                <a:solidFill>
                  <a:srgbClr val="EFEFEF"/>
                </a:solidFill>
              </a:rPr>
              <a:t>SparkFiles.get</a:t>
            </a:r>
            <a:r>
              <a:rPr lang="en" sz="1200">
                <a:solidFill>
                  <a:srgbClr val="FF9900"/>
                </a:solidFill>
              </a:rPr>
              <a:t> -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75" y="1059375"/>
            <a:ext cx="7119725" cy="32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4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PySpark RDD </a:t>
            </a:r>
            <a:r>
              <a:rPr lang="en" sz="1200">
                <a:solidFill>
                  <a:srgbClr val="FF9900"/>
                </a:solidFill>
              </a:rPr>
              <a:t>:  PySpark RDD ( </a:t>
            </a:r>
            <a:r>
              <a:rPr lang="en" sz="1200">
                <a:solidFill>
                  <a:srgbClr val="EFEFEF"/>
                </a:solidFill>
              </a:rPr>
              <a:t>Resilient Distributed Dataset</a:t>
            </a:r>
            <a:r>
              <a:rPr lang="en" sz="1200">
                <a:solidFill>
                  <a:srgbClr val="FF9900"/>
                </a:solidFill>
              </a:rPr>
              <a:t> ) is the basic abstraction in spark. It </a:t>
            </a:r>
            <a:r>
              <a:rPr lang="en" sz="1200">
                <a:solidFill>
                  <a:srgbClr val="FF9900"/>
                </a:solidFill>
              </a:rPr>
              <a:t>present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An immutable, Partitioned collection of elements that can be operate on in parallel -</a:t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Ex:-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00" y="875800"/>
            <a:ext cx="5314926" cy="14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975" y="2442625"/>
            <a:ext cx="7155775" cy="2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230825"/>
            <a:ext cx="8520600" cy="4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Let’s see the hadoop picture for full process…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00" y="621575"/>
            <a:ext cx="4759300" cy="4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50" y="657925"/>
            <a:ext cx="3515900" cy="20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50" y="2729775"/>
            <a:ext cx="3561350" cy="21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5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PySpark-StorageLevel </a:t>
            </a:r>
            <a:r>
              <a:rPr lang="en" sz="1200">
                <a:solidFill>
                  <a:srgbClr val="FF9900"/>
                </a:solidFill>
              </a:rPr>
              <a:t>:  StorageLevel decides whether RDD should be stored in the memory or Should it be </a:t>
            </a:r>
            <a:endParaRPr sz="1200">
              <a:solidFill>
                <a:srgbClr val="FF9900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stored over the disk, or both -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55" name="Google Shape;3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00" y="1032325"/>
            <a:ext cx="7372349" cy="35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6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PySpark-DataFrames </a:t>
            </a:r>
            <a:r>
              <a:rPr lang="en" sz="1200">
                <a:solidFill>
                  <a:srgbClr val="FF9900"/>
                </a:solidFill>
              </a:rPr>
              <a:t>:  DataFrames in pyspark is the distributed collection rows with named columns -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00" y="842825"/>
            <a:ext cx="7390101" cy="32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7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EFEFEF"/>
                </a:solidFill>
              </a:rPr>
              <a:t>PySpark - Broadcast </a:t>
            </a:r>
            <a:r>
              <a:rPr lang="en" sz="1200">
                <a:solidFill>
                  <a:srgbClr val="FF9900"/>
                </a:solidFill>
              </a:rPr>
              <a:t>:  A Broadcast variable allow the programmers to keep a read-only v</a:t>
            </a:r>
            <a:r>
              <a:rPr lang="en" sz="1200">
                <a:solidFill>
                  <a:srgbClr val="FF9900"/>
                </a:solidFill>
              </a:rPr>
              <a:t>ariable</a:t>
            </a:r>
            <a:r>
              <a:rPr lang="en" sz="1200">
                <a:solidFill>
                  <a:srgbClr val="FF9900"/>
                </a:solidFill>
              </a:rPr>
              <a:t> cached on</a:t>
            </a:r>
            <a:endParaRPr sz="1200">
              <a:solidFill>
                <a:srgbClr val="FF9900"/>
              </a:solidFill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each machine rather than shipping a copy of it with tasks -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			</a:t>
            </a:r>
            <a:endParaRPr sz="1200">
              <a:solidFill>
                <a:srgbClr val="FF9900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A broadcast variable is created</a:t>
            </a:r>
            <a:endParaRPr sz="1200">
              <a:solidFill>
                <a:srgbClr val="FF9900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with </a:t>
            </a:r>
            <a:r>
              <a:rPr lang="en" sz="1200">
                <a:solidFill>
                  <a:srgbClr val="EFEFEF"/>
                </a:solidFill>
              </a:rPr>
              <a:t>SparkContext.broadcast( )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		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       </a:t>
            </a:r>
            <a:r>
              <a:rPr lang="en" sz="1200">
                <a:solidFill>
                  <a:srgbClr val="EFEFEF"/>
                </a:solidFill>
              </a:rPr>
              <a:t>Accumulator </a:t>
            </a:r>
            <a:r>
              <a:rPr lang="en" sz="1200">
                <a:solidFill>
                  <a:srgbClr val="FF9900"/>
                </a:solidFill>
              </a:rPr>
              <a:t>: Accumulator are variables that are only added through an associative and</a:t>
            </a:r>
            <a:endParaRPr sz="1200">
              <a:solidFill>
                <a:srgbClr val="FF9900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commutative operation -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					       class pyspark.</a:t>
            </a:r>
            <a:r>
              <a:rPr lang="en" sz="1200">
                <a:solidFill>
                  <a:srgbClr val="E69138"/>
                </a:solidFill>
              </a:rPr>
              <a:t>Accumulator</a:t>
            </a:r>
            <a:r>
              <a:rPr lang="en" sz="1200">
                <a:solidFill>
                  <a:srgbClr val="EFEFEF"/>
                </a:solidFill>
              </a:rPr>
              <a:t>( aid,  value, accum_param )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				</a:t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367" name="Google Shape;3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3800"/>
            <a:ext cx="3885000" cy="1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300" y="3080675"/>
            <a:ext cx="6632426" cy="17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SQL/DataFrame Demo  :</a:t>
            </a:r>
            <a:r>
              <a:rPr lang="en" sz="1200">
                <a:solidFill>
                  <a:srgbClr val="FF9900"/>
                </a:solidFill>
              </a:rPr>
              <a:t> There is given the demo link of the spark sql / dataframe through databricks.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Spark Streaming And Demo : 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What Is Spark Streaming :</a:t>
            </a:r>
            <a:r>
              <a:rPr lang="en" sz="1200">
                <a:solidFill>
                  <a:srgbClr val="FF9900"/>
                </a:solidFill>
              </a:rPr>
              <a:t> Spark Streaming is an extension of the Spark API that enable scalable, high-throughput, fault-tolerant stream processing of live data stream.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Streaming Data Sources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There are different sources for</a:t>
            </a:r>
            <a:br>
              <a:rPr lang="en" sz="1200">
                <a:solidFill>
                  <a:srgbClr val="FF9900"/>
                </a:solidFill>
              </a:rPr>
            </a:br>
            <a:r>
              <a:rPr lang="en" sz="1200">
                <a:solidFill>
                  <a:srgbClr val="FF9900"/>
                </a:solidFill>
              </a:rPr>
              <a:t>            data.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79" name="Google Shape;3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443425"/>
            <a:ext cx="4253900" cy="11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175" y="2737775"/>
            <a:ext cx="5587275" cy="21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Feature of Spark Streaming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Four type of feature.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Working of </a:t>
            </a:r>
            <a:r>
              <a:rPr lang="en" sz="1200">
                <a:solidFill>
                  <a:srgbClr val="EFEFEF"/>
                </a:solidFill>
              </a:rPr>
              <a:t>Spark Streaming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There are flow of working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Spark streaming.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86" name="Google Shape;3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700" y="496275"/>
            <a:ext cx="5631450" cy="1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700" y="2571750"/>
            <a:ext cx="5809176" cy="228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Types of Spark Streaming  :</a:t>
            </a:r>
            <a:r>
              <a:rPr lang="en" sz="1200">
                <a:solidFill>
                  <a:srgbClr val="FF9900"/>
                </a:solidFill>
              </a:rPr>
              <a:t> There are two or more types -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1. </a:t>
            </a:r>
            <a:r>
              <a:rPr lang="en" sz="1200">
                <a:solidFill>
                  <a:srgbClr val="EFEFEF"/>
                </a:solidFill>
              </a:rPr>
              <a:t>Discretized</a:t>
            </a:r>
            <a:r>
              <a:rPr lang="en" sz="1200">
                <a:solidFill>
                  <a:srgbClr val="EFEFEF"/>
                </a:solidFill>
              </a:rPr>
              <a:t> Streams ( DStreams ) :</a:t>
            </a:r>
            <a:r>
              <a:rPr lang="en" sz="1200">
                <a:solidFill>
                  <a:srgbClr val="FF9900"/>
                </a:solidFill>
              </a:rPr>
              <a:t> Discretized is the basic abstraction provided by spark streaming. It represents a continuous stream of data, either the input data stream receive from the source or the process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data stream generated by transforming the input stream.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2. </a:t>
            </a:r>
            <a:r>
              <a:rPr lang="en" sz="1200">
                <a:solidFill>
                  <a:srgbClr val="EFEFEF"/>
                </a:solidFill>
              </a:rPr>
              <a:t>Windowed Stream Processing  :</a:t>
            </a:r>
            <a:r>
              <a:rPr lang="en" sz="1200">
                <a:solidFill>
                  <a:srgbClr val="FF9900"/>
                </a:solidFill>
              </a:rPr>
              <a:t> Spark Streaming allows you to apply transformation over a sliding window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of data. This operation is called as windowed computation.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93" name="Google Shape;3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25" y="1228925"/>
            <a:ext cx="6963774" cy="1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25" y="3179950"/>
            <a:ext cx="6963776" cy="15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Caching / Persistence  :</a:t>
            </a:r>
            <a:r>
              <a:rPr lang="en" sz="1200">
                <a:solidFill>
                  <a:srgbClr val="FF9900"/>
                </a:solidFill>
              </a:rPr>
              <a:t> RDD are created when perform the transformation and these transformation/RDD can be cached. So that improve the </a:t>
            </a:r>
            <a:r>
              <a:rPr lang="en" sz="1200">
                <a:solidFill>
                  <a:srgbClr val="FF9900"/>
                </a:solidFill>
              </a:rPr>
              <a:t>performance</a:t>
            </a:r>
            <a:r>
              <a:rPr lang="en" sz="1200">
                <a:solidFill>
                  <a:srgbClr val="FF9900"/>
                </a:solidFill>
              </a:rPr>
              <a:t> of  applications and use of RDD will be cache for reutilization in further processing.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1.  DStream allow developer to persist the stream data in memory.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2. With the help of </a:t>
            </a:r>
            <a:r>
              <a:rPr lang="en" sz="1200">
                <a:solidFill>
                  <a:srgbClr val="E69138"/>
                </a:solidFill>
              </a:rPr>
              <a:t>persist( )</a:t>
            </a:r>
            <a:r>
              <a:rPr lang="en" sz="1200">
                <a:solidFill>
                  <a:srgbClr val="EFEFEF"/>
                </a:solidFill>
              </a:rPr>
              <a:t> method. DStream will automatically persist every RDD of that DStream In memory.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3. The default </a:t>
            </a:r>
            <a:r>
              <a:rPr lang="en" sz="1200">
                <a:solidFill>
                  <a:srgbClr val="EFEFEF"/>
                </a:solidFill>
              </a:rPr>
              <a:t>persistence</a:t>
            </a:r>
            <a:r>
              <a:rPr lang="en" sz="1200">
                <a:solidFill>
                  <a:srgbClr val="EFEFEF"/>
                </a:solidFill>
              </a:rPr>
              <a:t> level is set to replicate the data into two nodes for fault-tolerance, input streams thet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    Receive data over the networks ( </a:t>
            </a:r>
            <a:r>
              <a:rPr lang="en" sz="1200">
                <a:solidFill>
                  <a:srgbClr val="E69138"/>
                </a:solidFill>
              </a:rPr>
              <a:t>such as kafka, Flume, Socket</a:t>
            </a:r>
            <a:r>
              <a:rPr lang="en" sz="1200">
                <a:solidFill>
                  <a:srgbClr val="EFEFEF"/>
                </a:solidFill>
              </a:rPr>
              <a:t> ).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 </a:t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2718200"/>
            <a:ext cx="7958900" cy="1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Checkpointing In Spark Streaming  :</a:t>
            </a:r>
            <a:r>
              <a:rPr lang="en" sz="1200">
                <a:solidFill>
                  <a:srgbClr val="FF9900"/>
                </a:solidFill>
              </a:rPr>
              <a:t> Checkpointing is used for check the failure at any point.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06" name="Google Shape;4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50" y="806725"/>
            <a:ext cx="4026349" cy="38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00" y="806725"/>
            <a:ext cx="4232100" cy="389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Accumulators</a:t>
            </a:r>
            <a:r>
              <a:rPr lang="en" sz="1200">
                <a:solidFill>
                  <a:srgbClr val="EFEFEF"/>
                </a:solidFill>
              </a:rPr>
              <a:t> In Spark Streaming  :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13" name="Google Shape;4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716475"/>
            <a:ext cx="7911551" cy="40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87025"/>
            <a:ext cx="85206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All About the Apache Spark </a:t>
            </a:r>
            <a:r>
              <a:rPr lang="en" sz="2220">
                <a:solidFill>
                  <a:schemeClr val="lt1"/>
                </a:solidFill>
              </a:rPr>
              <a:t>: </a:t>
            </a:r>
            <a:endParaRPr sz="419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Introduction : </a:t>
            </a:r>
            <a:r>
              <a:rPr lang="en" sz="1200">
                <a:solidFill>
                  <a:srgbClr val="FF9900"/>
                </a:solidFill>
              </a:rPr>
              <a:t>Apache Spark is an open-source data processing engine to store and process data in real-time </a:t>
            </a:r>
            <a:r>
              <a:rPr lang="en" sz="1200">
                <a:solidFill>
                  <a:srgbClr val="FF9900"/>
                </a:solidFill>
              </a:rPr>
              <a:t>across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various clusters of computers using simple programming construct.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It is support various programming </a:t>
            </a:r>
            <a:r>
              <a:rPr lang="en" sz="1200">
                <a:solidFill>
                  <a:srgbClr val="FF9900"/>
                </a:solidFill>
              </a:rPr>
              <a:t>languages like R, Python, Java And Scala. By default it is written on the Scala.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Developer and data scientists incorporate spark into their application to rapidly query, analyze and transform data at scale.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Hadoop Vs Spark :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452675" y="272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{0C7B7736-99AF-414E-AE37-DDD4B398C939}</a:tableStyleId>
              </a:tblPr>
              <a:tblGrid>
                <a:gridCol w="4217775"/>
                <a:gridCol w="3957225"/>
              </a:tblGrid>
              <a:tr h="36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Apache Spark 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44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Processing data using MapReduce in hadoop is slow 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Spark process data 100 times faster than MapReduce as it is done in-memory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Perform batch processing of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Perform both batch and real time processing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 has more time in execution because it is written in java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Spark has less time in execution because it written in scala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 support Kerberos authentication which is difficult to manage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Spark support authentication via shared secret. It can also run on YARN leveraging the capability of Kerberos.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Broadcast Variable In Spark Streaming  :</a:t>
            </a:r>
            <a:r>
              <a:rPr lang="en" sz="1200">
                <a:solidFill>
                  <a:srgbClr val="FF9900"/>
                </a:solidFill>
              </a:rPr>
              <a:t> Broadcast Variable allow the programmer to keep a read-</a:t>
            </a:r>
            <a:r>
              <a:rPr lang="en" sz="1200">
                <a:solidFill>
                  <a:srgbClr val="FF9900"/>
                </a:solidFill>
              </a:rPr>
              <a:t>only variable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cached on each machine rather than shipping a copy of its with tasks.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Spark attempts to distribute </a:t>
            </a:r>
            <a:r>
              <a:rPr lang="en" sz="1200">
                <a:solidFill>
                  <a:srgbClr val="EFEFEF"/>
                </a:solidFill>
              </a:rPr>
              <a:t>broadcast</a:t>
            </a:r>
            <a:r>
              <a:rPr lang="en" sz="1200">
                <a:solidFill>
                  <a:srgbClr val="EFEFEF"/>
                </a:solidFill>
              </a:rPr>
              <a:t> variables using efficient broadcast algorithm to reduce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communication cost.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419" name="Google Shape;4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25" y="1510325"/>
            <a:ext cx="7543801" cy="3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3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Streaming Demo  :</a:t>
            </a:r>
            <a:r>
              <a:rPr lang="en" sz="1200">
                <a:solidFill>
                  <a:srgbClr val="FF9900"/>
                </a:solidFill>
              </a:rPr>
              <a:t> There is given the demo link of the spark streaming through databricks.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Spark MLlib And Demo :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What Is MLlib  :</a:t>
            </a:r>
            <a:r>
              <a:rPr lang="en" sz="1200">
                <a:solidFill>
                  <a:srgbClr val="FF9900"/>
                </a:solidFill>
              </a:rPr>
              <a:t> MLlib stand for </a:t>
            </a:r>
            <a:r>
              <a:rPr lang="en" sz="1200">
                <a:solidFill>
                  <a:srgbClr val="EFEFEF"/>
                </a:solidFill>
              </a:rPr>
              <a:t>Machine Learning Library</a:t>
            </a:r>
            <a:r>
              <a:rPr lang="en" sz="1200">
                <a:solidFill>
                  <a:srgbClr val="FF9900"/>
                </a:solidFill>
              </a:rPr>
              <a:t> in spark. The goal of this library is to make practical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		   machine learning scalable and easy to implement.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And It is the science of training computers to learn from data and perform specific tasks without being explicitly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Programmed.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30" name="Google Shape;4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50" y="1327627"/>
            <a:ext cx="6652250" cy="1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387" y="3279200"/>
            <a:ext cx="6695576" cy="1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ML Algorithms  :</a:t>
            </a:r>
            <a:r>
              <a:rPr lang="en" sz="1200">
                <a:solidFill>
                  <a:srgbClr val="FF9900"/>
                </a:solidFill>
              </a:rPr>
              <a:t> Machine Learning algorithms can be classified mainly into 3 categories;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1. Supervised Learning : </a:t>
            </a:r>
            <a:r>
              <a:rPr lang="en" sz="1200">
                <a:solidFill>
                  <a:srgbClr val="EFEFEF"/>
                </a:solidFill>
              </a:rPr>
              <a:t>It works on the level data.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37" name="Google Shape;4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850" y="708725"/>
            <a:ext cx="6812873" cy="14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2918250"/>
            <a:ext cx="6850775" cy="19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6"/>
          <p:cNvSpPr txBox="1"/>
          <p:nvPr>
            <p:ph idx="1" type="body"/>
          </p:nvPr>
        </p:nvSpPr>
        <p:spPr>
          <a:xfrm>
            <a:off x="311700" y="157000"/>
            <a:ext cx="8520600" cy="4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Supervised learning classified </a:t>
            </a:r>
            <a:r>
              <a:rPr lang="en" sz="1200">
                <a:solidFill>
                  <a:srgbClr val="EFEFEF"/>
                </a:solidFill>
              </a:rPr>
              <a:t>into</a:t>
            </a:r>
            <a:r>
              <a:rPr lang="en" sz="1200">
                <a:solidFill>
                  <a:srgbClr val="EFEFEF"/>
                </a:solidFill>
              </a:rPr>
              <a:t> two types algo ;</a:t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2</a:t>
            </a:r>
            <a:r>
              <a:rPr lang="en" sz="1200">
                <a:solidFill>
                  <a:srgbClr val="FF9900"/>
                </a:solidFill>
              </a:rPr>
              <a:t>. UnSupervised Learning : </a:t>
            </a:r>
            <a:r>
              <a:rPr lang="en" sz="1200">
                <a:solidFill>
                  <a:srgbClr val="EFEFEF"/>
                </a:solidFill>
              </a:rPr>
              <a:t>It works on the non-level data.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444" name="Google Shape;4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650" y="517975"/>
            <a:ext cx="6850774" cy="2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650" y="3071675"/>
            <a:ext cx="6888673" cy="17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7"/>
          <p:cNvSpPr txBox="1"/>
          <p:nvPr>
            <p:ph idx="1" type="body"/>
          </p:nvPr>
        </p:nvSpPr>
        <p:spPr>
          <a:xfrm>
            <a:off x="311700" y="157000"/>
            <a:ext cx="8520600" cy="4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Un</a:t>
            </a:r>
            <a:r>
              <a:rPr lang="en" sz="1200">
                <a:solidFill>
                  <a:srgbClr val="EFEFEF"/>
                </a:solidFill>
              </a:rPr>
              <a:t>Supervised learning classified into two types algo ;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3</a:t>
            </a:r>
            <a:r>
              <a:rPr lang="en" sz="1200">
                <a:solidFill>
                  <a:srgbClr val="FF9900"/>
                </a:solidFill>
              </a:rPr>
              <a:t>. </a:t>
            </a:r>
            <a:r>
              <a:rPr lang="en" sz="1200">
                <a:solidFill>
                  <a:srgbClr val="FF9900"/>
                </a:solidFill>
              </a:rPr>
              <a:t>ReInforcement</a:t>
            </a:r>
            <a:r>
              <a:rPr lang="en" sz="1200">
                <a:solidFill>
                  <a:srgbClr val="FF9900"/>
                </a:solidFill>
              </a:rPr>
              <a:t> Learning : </a:t>
            </a:r>
            <a:r>
              <a:rPr lang="en" sz="1200">
                <a:solidFill>
                  <a:srgbClr val="EFEFEF"/>
                </a:solidFill>
              </a:rPr>
              <a:t>It works on the non-level data.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451" name="Google Shape;4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75" y="567775"/>
            <a:ext cx="7067725" cy="1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575" y="2828025"/>
            <a:ext cx="7026300" cy="20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/>
          <p:nvPr>
            <p:ph idx="1" type="body"/>
          </p:nvPr>
        </p:nvSpPr>
        <p:spPr>
          <a:xfrm>
            <a:off x="311700" y="157000"/>
            <a:ext cx="8520600" cy="4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ReInforcement learning classified into three algo ;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458" name="Google Shape;4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400" y="574375"/>
            <a:ext cx="7002399" cy="32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</a:t>
            </a:r>
            <a:r>
              <a:rPr lang="en" sz="1200">
                <a:solidFill>
                  <a:srgbClr val="EFEFEF"/>
                </a:solidFill>
              </a:rPr>
              <a:t>MLlib Tools 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Spark’s MLlib component provide the following tools;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64" name="Google Shape;4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75" y="1014250"/>
            <a:ext cx="7910276" cy="33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0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MLlib Data Types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Spark’s MLlib support local vectors and matrices stored on single machine as well as distributed matrices;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70" name="Google Shape;4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25" y="846575"/>
            <a:ext cx="6159275" cy="1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775" y="2936451"/>
            <a:ext cx="6372525" cy="1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Spark MLlib Basic Statistics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1.  </a:t>
            </a:r>
            <a:r>
              <a:rPr lang="en" sz="1200">
                <a:solidFill>
                  <a:srgbClr val="EFEFEF"/>
                </a:solidFill>
              </a:rPr>
              <a:t>Summary Statistics</a:t>
            </a:r>
            <a:r>
              <a:rPr lang="en" sz="1200">
                <a:solidFill>
                  <a:srgbClr val="FF9900"/>
                </a:solidFill>
              </a:rPr>
              <a:t> : </a:t>
            </a:r>
            <a:r>
              <a:rPr lang="en" sz="1200">
                <a:solidFill>
                  <a:srgbClr val="FF9900"/>
                </a:solidFill>
              </a:rPr>
              <a:t>Spark’s MLlib provide summary statistics for (RDD) vector through the function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</a:t>
            </a:r>
            <a:r>
              <a:rPr lang="en" sz="1200">
                <a:solidFill>
                  <a:srgbClr val="EFEFEF"/>
                </a:solidFill>
              </a:rPr>
              <a:t>colStats()</a:t>
            </a:r>
            <a:r>
              <a:rPr lang="en" sz="1200">
                <a:solidFill>
                  <a:srgbClr val="FF9900"/>
                </a:solidFill>
              </a:rPr>
              <a:t> available in statistics packages 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77" name="Google Shape;4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400" y="1474475"/>
            <a:ext cx="7464401" cy="2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Spark Feature :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Fast  Processing - </a:t>
            </a:r>
            <a:r>
              <a:rPr lang="en" sz="1200">
                <a:solidFill>
                  <a:schemeClr val="lt1"/>
                </a:solidFill>
              </a:rPr>
              <a:t>Spark</a:t>
            </a:r>
            <a:r>
              <a:rPr lang="en" sz="1200">
                <a:solidFill>
                  <a:schemeClr val="lt1"/>
                </a:solidFill>
              </a:rPr>
              <a:t> contains</a:t>
            </a:r>
            <a:r>
              <a:rPr lang="en" sz="1200">
                <a:solidFill>
                  <a:srgbClr val="FF9900"/>
                </a:solidFill>
              </a:rPr>
              <a:t> Resilient </a:t>
            </a:r>
            <a:r>
              <a:rPr lang="en" sz="1200">
                <a:solidFill>
                  <a:srgbClr val="FF9900"/>
                </a:solidFill>
              </a:rPr>
              <a:t>Distributed</a:t>
            </a:r>
            <a:r>
              <a:rPr lang="en" sz="1200">
                <a:solidFill>
                  <a:srgbClr val="FF9900"/>
                </a:solidFill>
              </a:rPr>
              <a:t> Dataset (RDD)</a:t>
            </a:r>
            <a:r>
              <a:rPr lang="en" sz="1200">
                <a:solidFill>
                  <a:schemeClr val="lt1"/>
                </a:solidFill>
              </a:rPr>
              <a:t> which saves time taken in  reading, and writing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                 operations and hance, it runs almost ten to hundred times faster than hadoop.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In-memory computing - </a:t>
            </a:r>
            <a:r>
              <a:rPr lang="en" sz="1200">
                <a:solidFill>
                  <a:schemeClr val="lt1"/>
                </a:solidFill>
              </a:rPr>
              <a:t>In spark, data is stored in the </a:t>
            </a:r>
            <a:r>
              <a:rPr lang="en" sz="1200">
                <a:solidFill>
                  <a:srgbClr val="FF9900"/>
                </a:solidFill>
              </a:rPr>
              <a:t>RAM ( basically in cache )</a:t>
            </a:r>
            <a:r>
              <a:rPr lang="en" sz="1200">
                <a:solidFill>
                  <a:schemeClr val="lt1"/>
                </a:solidFill>
              </a:rPr>
              <a:t>, so it can access the data quickly and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                          accelerate the speed of analytics.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</a:t>
            </a:r>
            <a:endParaRPr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Flexible- </a:t>
            </a:r>
            <a:r>
              <a:rPr lang="en" sz="1200">
                <a:solidFill>
                  <a:schemeClr val="lt1"/>
                </a:solidFill>
              </a:rPr>
              <a:t>Spark support</a:t>
            </a:r>
            <a:r>
              <a:rPr lang="en" sz="1200">
                <a:solidFill>
                  <a:srgbClr val="FF9900"/>
                </a:solidFill>
              </a:rPr>
              <a:t> multiple languages</a:t>
            </a:r>
            <a:r>
              <a:rPr lang="en" sz="1200">
                <a:solidFill>
                  <a:schemeClr val="lt1"/>
                </a:solidFill>
              </a:rPr>
              <a:t> and allows the developers to write applications in Java, Scala, R or Python.</a:t>
            </a:r>
            <a:endParaRPr sz="12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Fault tolerance - </a:t>
            </a:r>
            <a:r>
              <a:rPr lang="en" sz="1200">
                <a:solidFill>
                  <a:schemeClr val="lt1"/>
                </a:solidFill>
              </a:rPr>
              <a:t>Spark contains </a:t>
            </a:r>
            <a:r>
              <a:rPr lang="en" sz="1200">
                <a:solidFill>
                  <a:srgbClr val="FF9900"/>
                </a:solidFill>
              </a:rPr>
              <a:t>RDD)</a:t>
            </a:r>
            <a:r>
              <a:rPr lang="en" sz="1200">
                <a:solidFill>
                  <a:schemeClr val="lt1"/>
                </a:solidFill>
              </a:rPr>
              <a:t> that are designed to handle the failure of any worker node in the cluster. Thus it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              ensures that the loss of data rescues to zero.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    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2.  </a:t>
            </a:r>
            <a:r>
              <a:rPr lang="en" sz="1200">
                <a:solidFill>
                  <a:srgbClr val="EFEFEF"/>
                </a:solidFill>
              </a:rPr>
              <a:t>Correlations </a:t>
            </a:r>
            <a:r>
              <a:rPr lang="en" sz="1200">
                <a:solidFill>
                  <a:srgbClr val="FF9900"/>
                </a:solidFill>
              </a:rPr>
              <a:t> : MLlib can perform correlations between two series of data using Statistics packages 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83" name="Google Shape;4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00" y="1041325"/>
            <a:ext cx="7489651" cy="3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3.  </a:t>
            </a:r>
            <a:r>
              <a:rPr lang="en" sz="1200">
                <a:solidFill>
                  <a:srgbClr val="EFEFEF"/>
                </a:solidFill>
              </a:rPr>
              <a:t>Stratified Sampling</a:t>
            </a:r>
            <a:r>
              <a:rPr lang="en" sz="1200">
                <a:solidFill>
                  <a:srgbClr val="EFEFEF"/>
                </a:solidFill>
              </a:rPr>
              <a:t> </a:t>
            </a:r>
            <a:r>
              <a:rPr lang="en" sz="1200">
                <a:solidFill>
                  <a:srgbClr val="FF9900"/>
                </a:solidFill>
              </a:rPr>
              <a:t> : Stratified sampling method, sampleByKey and sampleByKeyExact, can be perform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  on RDD’s of key-value pair 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</a:t>
            </a:r>
            <a:r>
              <a:rPr lang="en" sz="1200">
                <a:solidFill>
                  <a:srgbClr val="EFEFEF"/>
                </a:solidFill>
              </a:rPr>
              <a:t>Note :</a:t>
            </a:r>
            <a:r>
              <a:rPr lang="en" sz="1200">
                <a:solidFill>
                  <a:srgbClr val="FF9900"/>
                </a:solidFill>
              </a:rPr>
              <a:t> </a:t>
            </a:r>
            <a:r>
              <a:rPr lang="en" sz="1200">
                <a:solidFill>
                  <a:srgbClr val="FF9900"/>
                </a:solidFill>
              </a:rPr>
              <a:t>sampleByKeyExact</a:t>
            </a:r>
            <a:r>
              <a:rPr lang="en" sz="1200">
                <a:solidFill>
                  <a:srgbClr val="FF9900"/>
                </a:solidFill>
              </a:rPr>
              <a:t>( ) is currently not supported in python.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89" name="Google Shape;4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675" y="1683525"/>
            <a:ext cx="7426500" cy="21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4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4.  </a:t>
            </a:r>
            <a:r>
              <a:rPr lang="en" sz="1200">
                <a:solidFill>
                  <a:srgbClr val="EFEFEF"/>
                </a:solidFill>
              </a:rPr>
              <a:t>Random Data Generation </a:t>
            </a:r>
            <a:r>
              <a:rPr lang="en" sz="1200">
                <a:solidFill>
                  <a:srgbClr val="FF9900"/>
                </a:solidFill>
              </a:rPr>
              <a:t> : Random data generation is used for randomized algorithms, prototyping and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                            performance testing  ;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	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495" name="Google Shape;4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75" y="1221000"/>
            <a:ext cx="7504026" cy="29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5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Machine Learning Pipeline :</a:t>
            </a:r>
            <a:r>
              <a:rPr lang="en" sz="1200">
                <a:solidFill>
                  <a:srgbClr val="FF9900"/>
                </a:solidFill>
              </a:rPr>
              <a:t> Machine learning pipeline provide a uniform set of high level APIs that is built on</a:t>
            </a:r>
            <a:endParaRPr sz="1200">
              <a:solidFill>
                <a:srgbClr val="FF9900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                       On top of the dataframe. It’s used to create and tune practical machine learning pipeline ;</a:t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Follow are the main concept of the pipeline -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 There are second important pipeline component -</a:t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501" name="Google Shape;5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150" y="1252600"/>
            <a:ext cx="7625023" cy="1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50" y="3384425"/>
            <a:ext cx="7625026" cy="14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Classification and Regression in MLlib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508" name="Google Shape;50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25" y="797700"/>
            <a:ext cx="7976950" cy="38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>
            <p:ph idx="1" type="body"/>
          </p:nvPr>
        </p:nvSpPr>
        <p:spPr>
          <a:xfrm>
            <a:off x="311700" y="251675"/>
            <a:ext cx="85206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Examples of Logistic Regression In supervised classification :</a:t>
            </a:r>
            <a:r>
              <a:rPr lang="en" sz="1200">
                <a:solidFill>
                  <a:srgbClr val="FF9900"/>
                </a:solidFill>
              </a:rPr>
              <a:t> </a:t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514" name="Google Shape;51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25" y="698425"/>
            <a:ext cx="7751350" cy="39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>
            <p:ph idx="1" type="body"/>
          </p:nvPr>
        </p:nvSpPr>
        <p:spPr>
          <a:xfrm>
            <a:off x="311700" y="251675"/>
            <a:ext cx="8605200" cy="4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EFEFEF"/>
                </a:solidFill>
              </a:rPr>
              <a:t>MLlib Demo  :</a:t>
            </a:r>
            <a:r>
              <a:rPr lang="en" sz="1200">
                <a:solidFill>
                  <a:srgbClr val="FF9900"/>
                </a:solidFill>
              </a:rPr>
              <a:t> There is given the demo link of the spark MLlib through databricks.</a:t>
            </a:r>
            <a:endParaRPr sz="1200"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9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Spark Interview Asked Questions : </a:t>
            </a:r>
            <a:endParaRPr sz="419"/>
          </a:p>
        </p:txBody>
      </p:sp>
      <p:sp>
        <p:nvSpPr>
          <p:cNvPr id="525" name="Google Shape;525;p89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 sz="1200">
                <a:solidFill>
                  <a:srgbClr val="FF9900"/>
                </a:solidFill>
              </a:rPr>
              <a:t>Question 1  :  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Introduction : </a:t>
            </a:r>
            <a:endParaRPr sz="419"/>
          </a:p>
        </p:txBody>
      </p:sp>
      <p:sp>
        <p:nvSpPr>
          <p:cNvPr id="531" name="Google Shape;531;p90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Spark is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1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Introduction : </a:t>
            </a:r>
            <a:endParaRPr sz="419"/>
          </a:p>
        </p:txBody>
      </p:sp>
      <p:sp>
        <p:nvSpPr>
          <p:cNvPr id="537" name="Google Shape;537;p91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Spark is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207375"/>
            <a:ext cx="8520600" cy="47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Full </a:t>
            </a:r>
            <a:r>
              <a:rPr lang="en" sz="1400">
                <a:solidFill>
                  <a:schemeClr val="lt1"/>
                </a:solidFill>
              </a:rPr>
              <a:t>Spark Architecture :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                   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0" y="664800"/>
            <a:ext cx="7898201" cy="42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2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Introduction : </a:t>
            </a:r>
            <a:endParaRPr sz="419"/>
          </a:p>
        </p:txBody>
      </p:sp>
      <p:sp>
        <p:nvSpPr>
          <p:cNvPr id="543" name="Google Shape;543;p92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Spark is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/>
          <p:nvPr>
            <p:ph type="title"/>
          </p:nvPr>
        </p:nvSpPr>
        <p:spPr>
          <a:xfrm>
            <a:off x="311700" y="187025"/>
            <a:ext cx="8520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chemeClr val="lt1"/>
                </a:solidFill>
              </a:rPr>
              <a:t>Introduction : </a:t>
            </a:r>
            <a:endParaRPr sz="419"/>
          </a:p>
        </p:txBody>
      </p:sp>
      <p:sp>
        <p:nvSpPr>
          <p:cNvPr id="549" name="Google Shape;549;p93"/>
          <p:cNvSpPr txBox="1"/>
          <p:nvPr>
            <p:ph idx="1" type="body"/>
          </p:nvPr>
        </p:nvSpPr>
        <p:spPr>
          <a:xfrm>
            <a:off x="311700" y="685025"/>
            <a:ext cx="8520600" cy="4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">
                <a:solidFill>
                  <a:srgbClr val="FF9900"/>
                </a:solidFill>
              </a:rPr>
              <a:t>Spark is 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36200"/>
            <a:ext cx="8520600" cy="4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Core </a:t>
            </a:r>
            <a:r>
              <a:rPr lang="en" sz="1400">
                <a:solidFill>
                  <a:schemeClr val="lt1"/>
                </a:solidFill>
              </a:rPr>
              <a:t>Component of Apache Spark :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 sz="1200">
                <a:solidFill>
                  <a:srgbClr val="FF9900"/>
                </a:solidFill>
              </a:rPr>
              <a:t>Spark Core  - </a:t>
            </a:r>
            <a:r>
              <a:rPr lang="en" sz="1200">
                <a:solidFill>
                  <a:schemeClr val="lt1"/>
                </a:solidFill>
              </a:rPr>
              <a:t>Spark core is the base engine for large-scale parallel and distribution data processing. Where all the configuration have set that are responsible -</a:t>
            </a:r>
            <a:endParaRPr sz="1200">
              <a:solidFill>
                <a:schemeClr val="lt1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Memory management</a:t>
            </a:r>
            <a:endParaRPr sz="1200">
              <a:solidFill>
                <a:schemeClr val="lt1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Fault recovery</a:t>
            </a:r>
            <a:endParaRPr sz="1200">
              <a:solidFill>
                <a:schemeClr val="lt1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Scheduling distribution and monitoring jobs on a cluster</a:t>
            </a:r>
            <a:endParaRPr sz="1200">
              <a:solidFill>
                <a:schemeClr val="lt1"/>
              </a:solidFill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Interacting with storage systems</a:t>
            </a:r>
            <a:endParaRPr sz="1200">
              <a:solidFill>
                <a:schemeClr val="lt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	Note : spark core don’t have itself storage while it realize as storage and used the other storage that could be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                    mysql database, aws s3, hadoop file system (hdfs) etc..</a:t>
            </a:r>
            <a:endParaRPr sz="2150">
              <a:solidFill>
                <a:srgbClr val="FFFFFF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50" y="471650"/>
            <a:ext cx="5550100" cy="1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